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3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C5ADE-B60E-49FB-8660-B6C5F3B9E78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DB41-666E-4E6C-BF08-6BB42B17A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0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B41-666E-4E6C-BF08-6BB42B17AE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4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B41-666E-4E6C-BF08-6BB42B17AE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9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B41-666E-4E6C-BF08-6BB42B17AE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4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B41-666E-4E6C-BF08-6BB42B17AE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0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B41-666E-4E6C-BF08-6BB42B17AE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3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B41-666E-4E6C-BF08-6BB42B17AE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B41-666E-4E6C-BF08-6BB42B17AE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7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B41-666E-4E6C-BF08-6BB42B17AE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5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pubref:ohpd,38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456384" cy="4680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584176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solidFill>
                  <a:srgbClr val="FF0000"/>
                </a:solidFill>
              </a:rPr>
              <a:t>Муса </a:t>
            </a:r>
            <a:r>
              <a:rPr lang="ru-RU" dirty="0" err="1" smtClean="0">
                <a:solidFill>
                  <a:srgbClr val="FF0000"/>
                </a:solidFill>
              </a:rPr>
              <a:t>Джалиль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Залилов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Муса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Мустафович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72816"/>
            <a:ext cx="3744416" cy="18002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родился: 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2. 1906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погиб : 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8. 1944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указа—  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02.02.1956)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5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Этапы в творчестве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446088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своем пути к зрелости и мастерству Муса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Джалиль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прошел несколько этапов. С некоторой долей условности их можно ограничить следующими хронологическими рамками: </a:t>
            </a:r>
          </a:p>
          <a:p>
            <a:pPr marL="0" indent="446088" algn="r">
              <a:lnSpc>
                <a:spcPct val="80000"/>
              </a:lnSpc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ранний (1918-1923), </a:t>
            </a:r>
          </a:p>
          <a:p>
            <a:pPr marL="0" indent="446088" algn="r">
              <a:lnSpc>
                <a:spcPct val="80000"/>
              </a:lnSpc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путь к зрелости (1924-1932), </a:t>
            </a:r>
          </a:p>
          <a:p>
            <a:pPr marL="0" indent="446088" algn="r">
              <a:lnSpc>
                <a:spcPct val="80000"/>
              </a:lnSpc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довоенный (1933-1940), </a:t>
            </a:r>
          </a:p>
          <a:p>
            <a:pPr marL="0" indent="446088" algn="r">
              <a:lnSpc>
                <a:spcPct val="80000"/>
              </a:lnSpc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поэзия периода 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Великой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Отечественной войны </a:t>
            </a:r>
          </a:p>
          <a:p>
            <a:pPr marL="0" indent="446088" algn="r">
              <a:lnSpc>
                <a:spcPct val="80000"/>
              </a:lnSpc>
              <a:buFont typeface="Wingdings" pitchFamily="2" charset="2"/>
              <a:buNone/>
            </a:pP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67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24036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+mn-lt"/>
              </a:rPr>
              <a:t>Война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51920" y="1196752"/>
            <a:ext cx="4932219" cy="5328592"/>
          </a:xfrm>
        </p:spPr>
        <p:txBody>
          <a:bodyPr>
            <a:normAutofit fontScale="32500" lnSpcReduction="20000"/>
          </a:bodyPr>
          <a:lstStyle/>
          <a:p>
            <a:pPr marL="0" indent="357188" algn="r">
              <a:lnSpc>
                <a:spcPct val="90000"/>
              </a:lnSpc>
              <a:buFont typeface="Wingdings" pitchFamily="2" charset="2"/>
              <a:buNone/>
            </a:pP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Когда началась Великая Отечественная война, </a:t>
            </a:r>
            <a:r>
              <a:rPr lang="ru-RU" sz="7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Муса </a:t>
            </a:r>
            <a:r>
              <a:rPr lang="ru-RU" sz="7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Джалиль</a:t>
            </a:r>
            <a:r>
              <a:rPr lang="ru-RU" sz="7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был </a:t>
            </a: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призван в армию. </a:t>
            </a:r>
            <a:r>
              <a:rPr lang="ru-RU" sz="7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13 июля 1941</a:t>
            </a: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года поэт попал в формирующийся под Казанью артиллерийский полк «конным разведчиком». Окончил курсы политсостава. Воевал на Ленинградском и </a:t>
            </a:r>
            <a:r>
              <a:rPr lang="ru-RU" sz="7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Волховском</a:t>
            </a: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фронтах. </a:t>
            </a:r>
          </a:p>
          <a:p>
            <a:pPr marL="0" indent="357188" algn="r">
              <a:lnSpc>
                <a:spcPct val="90000"/>
              </a:lnSpc>
              <a:buFont typeface="Wingdings" pitchFamily="2" charset="2"/>
              <a:buNone/>
            </a:pP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Был корреспондентом армейской газеты «Отвага» 2-й ударной армии (</a:t>
            </a:r>
            <a:r>
              <a:rPr lang="ru-RU" sz="7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Волховский</a:t>
            </a: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фронт).</a:t>
            </a:r>
          </a:p>
          <a:p>
            <a:pPr marL="0" indent="357188" algn="r">
              <a:lnSpc>
                <a:spcPct val="90000"/>
              </a:lnSpc>
              <a:buNone/>
            </a:pP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Написанное </a:t>
            </a:r>
            <a:r>
              <a:rPr lang="ru-RU" sz="7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Джалилем</a:t>
            </a: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в первые </a:t>
            </a:r>
            <a:r>
              <a:rPr lang="ru-RU" sz="7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месяцы </a:t>
            </a: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войны вошло в сборник </a:t>
            </a:r>
            <a:r>
              <a:rPr lang="ru-RU" sz="7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«Клятва артиллериста»</a:t>
            </a:r>
            <a:r>
              <a:rPr lang="ru-RU" sz="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(1942</a:t>
            </a:r>
            <a:r>
              <a:rPr lang="ru-RU" sz="7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).</a:t>
            </a:r>
          </a:p>
          <a:p>
            <a:pPr marL="0" indent="357188" algn="r">
              <a:lnSpc>
                <a:spcPct val="90000"/>
              </a:lnSpc>
              <a:buNone/>
            </a:pPr>
            <a:r>
              <a:rPr lang="ru-RU" sz="7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Некоторое время от </a:t>
            </a:r>
            <a:r>
              <a:rPr lang="ru-RU" sz="7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Джалиля</a:t>
            </a:r>
            <a:r>
              <a:rPr lang="ru-RU" sz="7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еще приходили письма. А с </a:t>
            </a:r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июля 1942 года</a:t>
            </a:r>
            <a:r>
              <a:rPr lang="ru-RU" sz="7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все связи с ним прервались. Вскоре пришло уведомление, что Муса пропал без вести. </a:t>
            </a:r>
          </a:p>
          <a:p>
            <a:pPr marL="0" indent="357188" algn="just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4">
            <a:hlinkClick r:id="rId3" action="ppaction://hlinksldjump" tooltip="Художник М.Игнатьев. Из галлереи портретов джалиловцев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6263"/>
            <a:ext cx="33843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654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410691" y="1268760"/>
            <a:ext cx="6409781" cy="53285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Письмо с фронта к дочери Чулпан</a:t>
            </a:r>
          </a:p>
        </p:txBody>
      </p:sp>
    </p:spTree>
    <p:extLst>
      <p:ext uri="{BB962C8B-B14F-4D97-AF65-F5344CB8AC3E}">
        <p14:creationId xmlns:p14="http://schemas.microsoft.com/office/powerpoint/2010/main" val="16845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194421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Плен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474" y="332656"/>
            <a:ext cx="6780342" cy="6120680"/>
          </a:xfrm>
        </p:spPr>
        <p:txBody>
          <a:bodyPr>
            <a:normAutofit fontScale="92500"/>
          </a:bodyPr>
          <a:lstStyle/>
          <a:p>
            <a:pPr marL="0" indent="0" algn="r">
              <a:buFont typeface="Wingdings" pitchFamily="2" charset="2"/>
              <a:buNone/>
            </a:pPr>
            <a:r>
              <a:rPr lang="ru-RU" b="1" dirty="0">
                <a:solidFill>
                  <a:srgbClr val="FF7C80"/>
                </a:solidFill>
                <a:latin typeface="Times New Roman" pitchFamily="18" charset="0"/>
              </a:rPr>
              <a:t>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26 июня 1942 года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старший политрук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Залилов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М.М. с группой солдат и офицеров, пробиваясь из окружения, попал в засаду гитлеровцев. В завязавшемся бою был тяжело ранен в грудь и в бессознательном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состоянии  попал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 плен.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Находясь в концлагере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Шпандау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он организовал группу, которая должна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была готовить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побег. Одновременно вёл политическую работу среди пленных, выпускал листовки, распространял свои стихи, призывающие к сопротивлению и борьбе. По доносу провокатора он был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схвачен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гестаповцами и заключён в одиночную камеру берлинской тюрьмы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Моабит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 Ни жестокие пытки, ни посулы свободы, жизни и благополучия не сломили его воли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и преданности Родине. 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Казнь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1132681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Тогда он был приговорён к смерти. 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25 августа 1944 года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казнён на гильотине в тюрьме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Плётцензее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в Берлине.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2358578"/>
            <a:ext cx="3278709" cy="416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5962" y="2600325"/>
            <a:ext cx="33106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Зал для казней тюрьмы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Плетцензее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Здесь были казнены 11 членов подпольной группы </a:t>
            </a:r>
          </a:p>
          <a:p>
            <a:pPr algn="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Мусы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Джалиля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275856" y="2224545"/>
            <a:ext cx="1632712" cy="26806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0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5" y="332656"/>
            <a:ext cx="4463355" cy="55446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Посмертно,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Залилову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 Мусе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Мустафовичу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было присвоено звание </a:t>
            </a:r>
            <a:br>
              <a:rPr lang="ru-RU" b="1" dirty="0">
                <a:solidFill>
                  <a:srgbClr val="FF0000"/>
                </a:solidFill>
                <a:latin typeface="+mn-lt"/>
              </a:rPr>
            </a:br>
            <a:r>
              <a:rPr lang="ru-RU" b="1" dirty="0">
                <a:solidFill>
                  <a:srgbClr val="FF0000"/>
                </a:solidFill>
                <a:latin typeface="+mn-lt"/>
              </a:rPr>
              <a:t>Героя Советского Союза</a:t>
            </a: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2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Моабитские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тетради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368151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Об ужасах неволи написано немало. Одним из таких неповторимых, обжигающих своей подлинностью документов истории являются 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Моабитские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тетради»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Мусы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Джалиля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7">
            <a:hlinkClick r:id="rId3" action="ppaction://hlinksldjump" tooltip="Страницы первой &quot;Моабитской тетради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636" y="2636912"/>
            <a:ext cx="56198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>
            <a:hlinkClick r:id="rId3" action="ppaction://hlinksldjump" tooltip="Обложка первой &quot;Моабитской тетради&quot;"/>
          </p:cNvPr>
          <p:cNvPicPr>
            <a:picLocks noChangeAspect="1" noChangeArrowheads="1"/>
          </p:cNvPicPr>
          <p:nvPr/>
        </p:nvPicPr>
        <p:blipFill>
          <a:blip r:embed="rId5" cstate="print">
            <a:lum bright="18000" contrast="30000"/>
          </a:blip>
          <a:srcRect/>
          <a:stretch>
            <a:fillRect/>
          </a:stretch>
        </p:blipFill>
        <p:spPr bwMode="auto">
          <a:xfrm>
            <a:off x="2051720" y="2204864"/>
            <a:ext cx="246030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849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Память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Все дальше уходят в прошлое события Великой Отечественной войны. Выросло уже несколько поколений , знакомых с минувшей войной лишь по фильмам и книгам. Но подвиг советского</a:t>
            </a: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народа живет. И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Джалиль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навечно с нами. </a:t>
            </a: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Его именем назван город в нефтяных </a:t>
            </a: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районах Татарии и центральный</a:t>
            </a: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проспект в Набережных Челнах</a:t>
            </a: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и одна из высочайших </a:t>
            </a: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вершин в Антарктиде.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0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Улицы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имени Мусы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Джалиля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5" name="Picture 5">
            <a:hlinkClick r:id="rId3" action="ppaction://hlinksldjump" tooltip="в Казани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1316" r="10880"/>
          <a:stretch/>
        </p:blipFill>
        <p:spPr bwMode="auto">
          <a:xfrm>
            <a:off x="4057650" y="1484784"/>
            <a:ext cx="4690814" cy="503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hlinkClick r:id="rId3" action="ppaction://hlinksldjump" tooltip="в Москв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64605"/>
            <a:ext cx="3773611" cy="283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94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Пароход «Муса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Джалиль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386013" y="1268760"/>
            <a:ext cx="641508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210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332656"/>
            <a:ext cx="4752528" cy="8640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3" y="1052736"/>
            <a:ext cx="5048169" cy="5328592"/>
          </a:xfrm>
        </p:spPr>
        <p:txBody>
          <a:bodyPr>
            <a:normAutofit fontScale="32500" lnSpcReduction="20000"/>
          </a:bodyPr>
          <a:lstStyle/>
          <a:p>
            <a:pPr indent="357188" algn="r"/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Муса </a:t>
            </a:r>
            <a:r>
              <a:rPr lang="ru-RU" sz="7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Джалиль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татарской деревне </a:t>
            </a:r>
            <a:r>
              <a:rPr lang="ru-RU" sz="7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Мустафино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бывшей Оренбургской губернии,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15 февраля 1906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года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небогатой крестьянской семье. </a:t>
            </a:r>
            <a:endParaRPr lang="ru-RU" sz="7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357188" algn="r"/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Огромное влияние на формирование внутреннего мира будущего поэта оказала его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мать </a:t>
            </a:r>
            <a:r>
              <a:rPr lang="ru-RU" sz="7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Рахима-Апа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Спокойная, тихая, уравновешенная, полная противоположность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Мустафе-</a:t>
            </a:r>
            <a:r>
              <a:rPr lang="ru-RU" sz="7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абзы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(отец Мусы) 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темпераментному, вспыльчивому, легко подверженному неожиданным перепадам настроения, - она обладала бесконечным терпением и стойкостью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6000" contrast="18000"/>
          </a:blip>
          <a:srcRect l="8622" t="4165" r="3222"/>
          <a:stretch/>
        </p:blipFill>
        <p:spPr bwMode="auto">
          <a:xfrm>
            <a:off x="360219" y="332656"/>
            <a:ext cx="3275678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848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Здание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педколледжа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, где находится музей Мусы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Джалиля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-18000"/>
          </a:blip>
          <a:srcRect/>
          <a:stretch>
            <a:fillRect/>
          </a:stretch>
        </p:blipFill>
        <p:spPr bwMode="auto">
          <a:xfrm>
            <a:off x="2483768" y="2276872"/>
            <a:ext cx="6336704" cy="42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1441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Памятник Мусе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Джалилю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в Казани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lum bright="18000"/>
          </a:blip>
          <a:srcRect l="15043" t="9093"/>
          <a:stretch/>
        </p:blipFill>
        <p:spPr bwMode="auto">
          <a:xfrm>
            <a:off x="4772024" y="1556792"/>
            <a:ext cx="39764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232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Муса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Джалиль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«Варварство»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4228"/>
          <a:stretch/>
        </p:blipFill>
        <p:spPr bwMode="auto">
          <a:xfrm>
            <a:off x="5724128" y="3371850"/>
            <a:ext cx="3096344" cy="31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31972"/>
            <a:ext cx="3960440" cy="300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434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Учёба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96752"/>
            <a:ext cx="4392488" cy="51845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С шести лет Муса пошел учиться в сельский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мектеб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где за год овладел азами грамоты и вызубрил наизусть несколько сур из Корана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Затем, отец его устроил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медресе «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Хусаиния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» – мусульманское учебное заведение типа духовной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семинарии в городе Оренбурге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323528" y="332656"/>
            <a:ext cx="3361540" cy="42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147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Юность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196752"/>
            <a:ext cx="6203031" cy="4929411"/>
          </a:xfrm>
        </p:spPr>
        <p:txBody>
          <a:bodyPr>
            <a:normAutofit/>
          </a:bodyPr>
          <a:lstStyle/>
          <a:p>
            <a:pPr marL="0" indent="357188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Бурное богатое событиями время способствовало раннему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идейному становлению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 поэта. В начале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1917 года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одиннадцатилетний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Муса пишет стихотворение, в котором говорит о первой мировой войне как о бессмысленной бойне, ежедневно уносящей тысячи жизней, и посылает его в редакцию татарской газеты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Вакыт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» («Время»). </a:t>
            </a:r>
          </a:p>
          <a:p>
            <a:pPr marL="0" indent="357188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Стихотворение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конечно, осталось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ненапечатанным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Муса вернулся к нему,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доработал и на свет появилось стихотворение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На войне»,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1920.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0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Комсомол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00141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1920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году по инициативе Мусы в </a:t>
            </a:r>
            <a:r>
              <a:rPr lang="ru-RU" sz="6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Мустафино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возникает комсомольская ячейка. Кипучий, деятельный по натуре, Муса становится признанным вожаком сельской молодежи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2" indent="0" algn="r">
              <a:spcBef>
                <a:spcPct val="50000"/>
              </a:spcBef>
              <a:buNone/>
            </a:pP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1921 году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в Оренбуржье пришла жестокая засуха и голод.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На глазах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Мусы умерли от голода двое его братишек. Чтобы не быть семье в тягость, Муса уходит в город и вливается в толпы голодной беспризорной детворы, наводнившей в то страшное лето Оренбург. В эти месяцы он «ел что попало, ночевал где придется, воровал». Позднее с помощью одного из сотрудников красноармейской газеты «Кызыл </a:t>
            </a:r>
            <a:r>
              <a:rPr lang="ru-RU" sz="9600" dirty="0">
                <a:latin typeface="Times New Roman" pitchFamily="18" charset="0"/>
                <a:cs typeface="Times New Roman" panose="02020603050405020304" pitchFamily="18" charset="0"/>
              </a:rPr>
              <a:t>Юлдуз»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(в ней были напечатаны его первые стихи) Муса стал курсантом Оренбургской военно-партийной школы, а затем – студентом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Татарского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института народного образования), созданного на базе медресе «</a:t>
            </a:r>
            <a:r>
              <a:rPr lang="ru-RU" sz="9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Хусаиния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».</a:t>
            </a:r>
          </a:p>
          <a:p>
            <a:pPr marL="1257300" lvl="3" indent="0">
              <a:buNone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374601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4242"/>
            <a:ext cx="3325091" cy="13765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Работа в комсомоле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573016"/>
            <a:ext cx="4618856" cy="280831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доме в Орске 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1925-1926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годах работал инструктором уездного комитета комсомола Муса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Джалиль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4242"/>
            <a:ext cx="4968552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47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 contrast="30000"/>
          </a:blip>
          <a:srcRect/>
          <a:stretch>
            <a:fillRect/>
          </a:stretch>
        </p:blipFill>
        <p:spPr bwMode="auto">
          <a:xfrm>
            <a:off x="3851920" y="332656"/>
            <a:ext cx="49685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5256584" cy="237626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Диплом и знак лауреата премии комсомола Татарии имени Мусы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Джалиля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6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Творчество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08364"/>
            <a:ext cx="8229600" cy="5017799"/>
          </a:xfrm>
        </p:spPr>
        <p:txBody>
          <a:bodyPr>
            <a:normAutofit fontScale="70000" lnSpcReduction="20000"/>
          </a:bodyPr>
          <a:lstStyle/>
          <a:p>
            <a:pPr marL="0" indent="357188" algn="r">
              <a:buFont typeface="Wingdings" pitchFamily="2" charset="2"/>
              <a:buNone/>
            </a:pP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До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наших дней 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дошло несколько толстых общих тетрадей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1918-1921 годов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со стихами, рассказами, пьесами Мусы и сделанными им записями народных песен, сказок и легенд. Значительная часть стихотворений этого периода осталась ненапечатанной при жизни поэта. Но и по ним можно получить некоторое представление об этапах творческого возмужания </a:t>
            </a:r>
            <a:r>
              <a:rPr lang="ru-RU" sz="3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Джалиля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 Уже с самых первых стихов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чувствуется человек из народа.</a:t>
            </a:r>
          </a:p>
          <a:p>
            <a:pPr marL="0" indent="0" algn="r">
              <a:buNone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0" indent="0" algn="r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Жизнь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моя для народа, все силы ему,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Я хочу, чтоб и песня служила ему.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За народ свой я голову, может, сложу –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Собираюсь служить до могилы ему.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                      («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Слово поэта свободы») 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0" indent="357188" algn="r">
              <a:buFont typeface="Wingdings" pitchFamily="2" charset="2"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40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и творчество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26" y="1196752"/>
            <a:ext cx="7293737" cy="4929411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После гражданской войны он активно участвует в организации первых пионерских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отрядов. Его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избирают членом Бюро Татаро-Башкирской секции ЦК комсомола и направляют в Москву. Здесь он поступает на филологический факультет МГУ.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окончании университета 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1931 году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его направляют в Казань, где он целиком отдаётся творческой работе и общественной деятельности. 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1939 году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его избирают председателем Союза писателей Татарской АССР и депутатом городского Совета. Как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писатель, он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работает практически во всех литературных жанрах: пишет песни, стихи, поэмы, пьесы, публицистику, собирает материал для романа о комсомоле. На основе его поэм «Алтын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Чэч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» и «Иль дар» композитор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Н.Жиганов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написал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оперы.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45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1038</Words>
  <Application>Microsoft Office PowerPoint</Application>
  <PresentationFormat>Экран (4:3)</PresentationFormat>
  <Paragraphs>77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Муса Джалиль  Залилов Муса Мустафович</vt:lpstr>
      <vt:lpstr>Семья</vt:lpstr>
      <vt:lpstr>Учёба</vt:lpstr>
      <vt:lpstr>Юность</vt:lpstr>
      <vt:lpstr>Комсомол</vt:lpstr>
      <vt:lpstr>Работа в комсомоле</vt:lpstr>
      <vt:lpstr>Диплом и знак лауреата премии комсомола Татарии имени Мусы Джалиля </vt:lpstr>
      <vt:lpstr>Творчество</vt:lpstr>
      <vt:lpstr>Работа и творчество</vt:lpstr>
      <vt:lpstr>Этапы в творчестве</vt:lpstr>
      <vt:lpstr>Война</vt:lpstr>
      <vt:lpstr>Письмо с фронта к дочери Чулпан</vt:lpstr>
      <vt:lpstr>Плен</vt:lpstr>
      <vt:lpstr>Казнь</vt:lpstr>
      <vt:lpstr>Посмертно, Залилову  Мусе Мустафовичу, было присвоено звание  Героя Советского Союза</vt:lpstr>
      <vt:lpstr>Моабитские тетради</vt:lpstr>
      <vt:lpstr>Память </vt:lpstr>
      <vt:lpstr>Улицы имени Мусы Джалиля </vt:lpstr>
      <vt:lpstr>Пароход «Муса Джалиль»</vt:lpstr>
      <vt:lpstr>Здание педколледжа, где находится музей Мусы Джалиля</vt:lpstr>
      <vt:lpstr>Памятник Мусе Джалилю в Казани</vt:lpstr>
      <vt:lpstr> Муса Джалиль «Варварство»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Муса Джалиль</dc:title>
  <dc:creator>Маргарита</dc:creator>
  <cp:lastModifiedBy>Маргарита</cp:lastModifiedBy>
  <cp:revision>29</cp:revision>
  <dcterms:created xsi:type="dcterms:W3CDTF">2015-05-02T10:03:27Z</dcterms:created>
  <dcterms:modified xsi:type="dcterms:W3CDTF">2020-04-30T14:53:33Z</dcterms:modified>
</cp:coreProperties>
</file>