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74" r:id="rId10"/>
    <p:sldId id="263" r:id="rId11"/>
    <p:sldId id="264" r:id="rId12"/>
    <p:sldId id="270" r:id="rId13"/>
    <p:sldId id="269" r:id="rId14"/>
    <p:sldId id="271" r:id="rId15"/>
    <p:sldId id="265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2C050-5420-4573-9E17-B65F9D77568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5F566-1405-4754-86D5-0D3A583A9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297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F566-1405-4754-86D5-0D3A583A9CC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34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F566-1405-4754-86D5-0D3A583A9CC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157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F566-1405-4754-86D5-0D3A583A9CC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152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F566-1405-4754-86D5-0D3A583A9CC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228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A4A29-21B1-44B6-90D5-7F50A11DB86D}" type="slidenum">
              <a:rPr lang="es-E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38789"/>
      </p:ext>
    </p:extLst>
  </p:cSld>
  <p:clrMapOvr>
    <a:masterClrMapping/>
  </p:clrMapOvr>
  <p:transition spd="med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F032-157D-45CE-9F7F-90624BC5E62F}" type="slidenum">
              <a:rPr lang="es-E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08481"/>
      </p:ext>
    </p:extLst>
  </p:cSld>
  <p:clrMapOvr>
    <a:masterClrMapping/>
  </p:clrMapOvr>
  <p:transition spd="med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B1701-BDF0-4130-8EB8-579C79FD9A25}" type="slidenum">
              <a:rPr lang="es-E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28281"/>
      </p:ext>
    </p:extLst>
  </p:cSld>
  <p:clrMapOvr>
    <a:masterClrMapping/>
  </p:clrMapOvr>
  <p:transition spd="med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C75D1-B576-479A-AE47-B93C8E06CF94}" type="slidenum">
              <a:rPr lang="es-E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80763"/>
      </p:ext>
    </p:extLst>
  </p:cSld>
  <p:clrMapOvr>
    <a:masterClrMapping/>
  </p:clrMapOvr>
  <p:transition spd="med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8EE79-82C1-4BAE-A049-19DADAC9E3D7}" type="slidenum">
              <a:rPr lang="es-E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24692"/>
      </p:ext>
    </p:extLst>
  </p:cSld>
  <p:clrMapOvr>
    <a:masterClrMapping/>
  </p:clrMapOvr>
  <p:transition spd="med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37E4F-88C2-418C-B312-C6967A3C723E}" type="slidenum">
              <a:rPr lang="es-E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98939"/>
      </p:ext>
    </p:extLst>
  </p:cSld>
  <p:clrMapOvr>
    <a:masterClrMapping/>
  </p:clrMapOvr>
  <p:transition spd="med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DCEF5-8168-4CE7-8570-C1357ADDCF4A}" type="slidenum">
              <a:rPr lang="es-E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05783"/>
      </p:ext>
    </p:extLst>
  </p:cSld>
  <p:clrMapOvr>
    <a:masterClrMapping/>
  </p:clrMapOvr>
  <p:transition spd="med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CA110-4D1C-489B-9078-43373B786679}" type="slidenum">
              <a:rPr lang="es-E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49265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80CD2-FCB0-4950-9A77-4D5C1D2D472F}" type="slidenum">
              <a:rPr lang="es-E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61073"/>
      </p:ext>
    </p:extLst>
  </p:cSld>
  <p:clrMapOvr>
    <a:masterClrMapping/>
  </p:clrMapOvr>
  <p:transition spd="med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41AD6-71FB-49B3-A843-18BDBE41D835}" type="slidenum">
              <a:rPr lang="es-E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065872"/>
      </p:ext>
    </p:extLst>
  </p:cSld>
  <p:clrMapOvr>
    <a:masterClrMapping/>
  </p:clrMapOvr>
  <p:transition spd="med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BF311-AA73-453E-9E48-00FE93966EF6}" type="slidenum">
              <a:rPr lang="es-E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87302"/>
      </p:ext>
    </p:extLst>
  </p:cSld>
  <p:clrMapOvr>
    <a:masterClrMapping/>
  </p:clrMapOvr>
  <p:transition spd="med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1D827-4EC7-4184-BB83-C5A1A7B6189A}" type="slidenum">
              <a:rPr lang="es-E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5219"/>
      </p:ext>
    </p:extLst>
  </p:cSld>
  <p:clrMapOvr>
    <a:masterClrMapping/>
  </p:clrMapOvr>
  <p:transition spd="med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F8885-32DE-49F1-8CBB-C8D1047E7ADF}" type="slidenum">
              <a:rPr lang="es-E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32967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2FC48-E897-44CA-BCC9-F15F1385DEFE}" type="slidenum">
              <a:rPr lang="es-ES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7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jpeg"/><Relationship Id="rId5" Type="http://schemas.openxmlformats.org/officeDocument/2006/relationships/hyperlink" Target="http://images.yandex.ru/yandsearch?source=wiz&amp;text=%D0%B4%D0%B5%D1%82%D1%81%D1%82%D0%B2%D0%BE%20%D1%8E%D0%BB%D0%B8%D0%B8%20%D0%B4%D1%80%D1%83%D0%BD%D0%B8%D0%BD%D0%BE%D0%B9%20%D1%84%D0%BE%D1%82%D0%BE&amp;noreask=1&amp;pos=17&amp;rpt=simage&amp;lr=2&amp;uinfo=sw-1263-sh-649-fw-1038-fh-448-pd-1&amp;img_url=http://img0.liveinternet.ru/images/attach/c/3/77/89/77089732_2031587_drunina1.jpg" TargetMode="External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2&amp;text=%D0%BE%D1%82%D0%B5%D1%86%20%D0%B4%D1%80%D1%83%D0%BD%D0%B8%D0%BD%D0%BE%D0%B9%20%D1%8E%D0%BB%D0%B8%D0%B8&amp;pos=67&amp;uinfo=sw-1263-sh-649-fw-1038-fh-448-pd-1&amp;rpt=simage&amp;img_url=http://www.pseudology.org/Slonim/images/efron_tsvetaeva_191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source=wiz&amp;text=%D0%B4%D0%B5%D1%82%D1%81%D1%82%D0%B2%D0%BE%20%D1%8E%D0%BB%D0%B8%D0%B8%20%D0%B4%D1%80%D1%83%D0%BD%D0%B8%D0%BD%D0%BE%D0%B9%20%D1%84%D0%BE%D1%82%D0%BE&amp;noreask=1&amp;pos=28&amp;rpt=simage&amp;lr=2&amp;uinfo=sw-1263-sh-649-fw-1038-fh-448-pd-1&amp;img_url=http://www.proza.ru/pics/2010/09/30/1440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source=wiz&amp;uinfo=sw-1263-sh-649-fw-1038-fh-448-pd-1&amp;p=2&amp;text=%D0%B4%D0%B5%D1%82%D1%81%D1%82%D0%B2%D0%BE%20%D1%8E%D0%BB%D0%B8%D0%B8%20%D0%B4%D1%80%D1%83%D0%BD%D0%B8%D0%BD%D0%BE%D0%B9%20%D1%84%D0%BE%D1%82%D0%BE&amp;noreask=1&amp;pos=68&amp;rpt=simage&amp;lr=2&amp;img_url=http://cs06.vkontakte.ru/u04766/467260/x_45fca04cd8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war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1288473"/>
            <a:ext cx="4572000" cy="5112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4010" y="188641"/>
            <a:ext cx="7634454" cy="1080119"/>
          </a:xfrm>
        </p:spPr>
        <p:txBody>
          <a:bodyPr>
            <a:normAutofit fontScale="90000"/>
          </a:bodyPr>
          <a:lstStyle/>
          <a:p>
            <a:r>
              <a:rPr lang="ru-RU" altLang="ru-RU" i="1" dirty="0" smtClean="0">
                <a:solidFill>
                  <a:srgbClr val="FF9900"/>
                </a:solidFill>
                <a:latin typeface="Arial Black" pitchFamily="34" charset="0"/>
              </a:rPr>
              <a:t>Друнина</a:t>
            </a:r>
            <a:br>
              <a:rPr lang="ru-RU" altLang="ru-RU" i="1" dirty="0" smtClean="0">
                <a:solidFill>
                  <a:srgbClr val="FF9900"/>
                </a:solidFill>
                <a:latin typeface="Arial Black" pitchFamily="34" charset="0"/>
              </a:rPr>
            </a:br>
            <a:r>
              <a:rPr lang="ru-RU" altLang="ru-RU" i="1" dirty="0" smtClean="0">
                <a:solidFill>
                  <a:srgbClr val="FF9900"/>
                </a:solidFill>
                <a:latin typeface="Arial Black" pitchFamily="34" charset="0"/>
              </a:rPr>
              <a:t>Юлия Владимировна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132856"/>
            <a:ext cx="3096344" cy="2660784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Родилась: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10.05.1924 г.</a:t>
            </a:r>
          </a:p>
          <a:p>
            <a:pPr algn="l"/>
            <a:r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Погибла: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21.11.1991 г.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35527"/>
            <a:ext cx="7540740" cy="845127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9900"/>
                </a:solidFill>
                <a:latin typeface="Arial Black" panose="020B0A04020102020204" pitchFamily="34" charset="0"/>
              </a:rPr>
              <a:t>Награды и премии </a:t>
            </a:r>
            <a:endParaRPr lang="ru-RU" i="1" dirty="0">
              <a:solidFill>
                <a:srgbClr val="FF99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367240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войны 1 степени (1985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Трудового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4905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2936"/>
            <a:ext cx="2520280" cy="308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7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80728"/>
            <a:ext cx="3384376" cy="560608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dirty="0" smtClean="0"/>
              <a:t>Медаль </a:t>
            </a:r>
            <a:r>
              <a:rPr lang="ru-RU" sz="2400" dirty="0"/>
              <a:t>«За победу над Германией в Великой Отечественной войне 1941—1945 гг</a:t>
            </a:r>
            <a:r>
              <a:rPr lang="ru-RU" sz="2400" dirty="0" smtClean="0"/>
              <a:t>.»</a:t>
            </a:r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r>
              <a:rPr lang="ru-RU" sz="2400" dirty="0" smtClean="0"/>
              <a:t> </a:t>
            </a:r>
            <a:r>
              <a:rPr lang="ru-RU" sz="2400" dirty="0"/>
              <a:t>Орден «Знак Почёта»</a:t>
            </a:r>
          </a:p>
          <a:p>
            <a:pPr marL="0" indent="0" algn="r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Серебряная </a:t>
            </a:r>
            <a:r>
              <a:rPr lang="ru-RU" sz="2400" dirty="0"/>
              <a:t>медаль имени А. А. Фадеева (1973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16346"/>
            <a:ext cx="2070918" cy="37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348" y="2780928"/>
            <a:ext cx="3109913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60649"/>
            <a:ext cx="3744416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премия РСФСР имени М. Горького (1975) — за книгу стихов «Не бывает любви несчастливой» (1973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в которую вошло стихотворение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«Зинка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F:\друнина\кн. Ю.Друнин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461370" cy="444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7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9900"/>
                </a:solidFill>
                <a:latin typeface="Arial Black" panose="020B0A04020102020204" pitchFamily="34" charset="0"/>
              </a:rPr>
              <a:t>ЗИНКА</a:t>
            </a:r>
            <a:endParaRPr lang="ru-RU" i="1" dirty="0">
              <a:solidFill>
                <a:srgbClr val="FF99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16832"/>
            <a:ext cx="4104456" cy="2681139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/>
              <a:t>Герой Советского Союза,однополчанка Ю.Друниной – Зина Самсонова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02572"/>
            <a:ext cx="4248472" cy="527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Ю.Друнина Зин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7624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0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709729" cy="1368151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– это восторг перед жизнью и осознание ее скоротечности. Поколению Ю. В. Друниной была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свойственна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романтика революции, патриотизм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              самопожертвование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628800"/>
            <a:ext cx="4148157" cy="25202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мы живы, память о тех годах будет жить в наших сердцах. И мы просто не имеем права забывать о героях войны: благодаря 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живем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Россия растет и процветает.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6" descr="http://img0.liveinternet.ru/images/attach/c/4/80/236/80236404_2995475_drunina1_1_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88474"/>
            <a:ext cx="3672408" cy="437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Ю.Друнина Связна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64288" y="4437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0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никто не забыт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17834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980728"/>
            <a:ext cx="3096344" cy="244827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Мать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Матильда Борисовна Друнина (1900—1983), работала в библиотеке и давала уроки музыки.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17418"/>
            <a:ext cx="3024336" cy="1963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Отец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Владимир Павлович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Друнин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педагог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 учителем истории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школе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vibespirit.ru/upload/video/thumbs/medium/youtube_d712966c75175b67677d7a08dd434cb2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9000"/>
            <a:ext cx="394236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0800000" flipV="1">
            <a:off x="3241964" y="89393"/>
            <a:ext cx="3346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FF9900"/>
                </a:solidFill>
                <a:latin typeface="Arial Black" panose="020B0A04020102020204" pitchFamily="34" charset="0"/>
              </a:rPr>
              <a:t>Родители</a:t>
            </a:r>
            <a:endParaRPr lang="ru-RU" sz="4400" i="1" dirty="0">
              <a:solidFill>
                <a:srgbClr val="FF99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60929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9900"/>
                </a:solidFill>
                <a:latin typeface="Arial Black" panose="020B0A04020102020204" pitchFamily="34" charset="0"/>
              </a:rPr>
              <a:t>Детство</a:t>
            </a:r>
            <a:endParaRPr lang="ru-RU" i="1" dirty="0">
              <a:solidFill>
                <a:srgbClr val="FF99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3015" y="1078523"/>
            <a:ext cx="3959025" cy="43667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Юли прошло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Москвы. С 1931 года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училась в московской школе № 131, где преподавал её отец. С детства она любила читать и не сомневалась, что будет литератором.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11 лет начала писать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img.news.open.by/news/2009/06/vvv%20-%2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771" y="1328829"/>
            <a:ext cx="3870321" cy="339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01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172400" cy="864096"/>
          </a:xfrm>
        </p:spPr>
        <p:txBody>
          <a:bodyPr vert="horz">
            <a:normAutofit/>
          </a:bodyPr>
          <a:lstStyle/>
          <a:p>
            <a:r>
              <a:rPr lang="ru-RU" i="1" dirty="0" smtClean="0">
                <a:solidFill>
                  <a:srgbClr val="FF99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1941</a:t>
            </a:r>
            <a:r>
              <a:rPr lang="ru-RU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FF99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год</a:t>
            </a:r>
            <a:endParaRPr lang="ru-RU" i="1" dirty="0">
              <a:solidFill>
                <a:srgbClr val="FF99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15616" y="980728"/>
            <a:ext cx="7776864" cy="4243064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Великой Отечественной войны,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17-нем возрасте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Юлия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записалась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добровольную санитарную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дружину.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Работала санитаркой в глазном госпитале. Окончила курсы медсестер.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конце лета 1941 года, с приближением немцев к Москве, была направлена на строительство оборонительных сооружений под Можайском. Там, во время одного из авианалетов, она потерялась, отстала от своего отряда, и была подобрана группой пехотинцев, которым была очень нужна санитарка. Вместе с ними Юлия Друнина попала в окружение и 13 суток пробиралась к своим по тылам противника. Уже в самом конце труднейшего пути, при переходе линии фронта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Друнина была ранена.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Ю.Друнина Ты должн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0272" y="508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9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.liveinternet.ru/images/attach/c/1/54/453/54453699_1264750144_bf66bdc87a25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9" t="10079"/>
          <a:stretch/>
        </p:blipFill>
        <p:spPr bwMode="auto">
          <a:xfrm>
            <a:off x="4680755" y="3313320"/>
            <a:ext cx="4283732" cy="354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99" y="764704"/>
            <a:ext cx="7992888" cy="5184576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Оказавшись снова в Москве осенью 1941, Юлия Друнина вскоре вместе со школой, в которой директором был её отец, была эвакуирована в Сибирь. Ехать в эвакуацию она не хотела и согласилась на отъезд только из-за тяжелобольного отца, перенёсшего в начале войны инсульт. Отец умер в начале 1942 года на руках дочери после повторного инсульта. Похоронив отца, Юлия решила, что больше её в эвакуации ничто не держит, и уехала в Хабаровск, где стала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курсантом Школы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младших авиационных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(ШМАС).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824" y="188640"/>
            <a:ext cx="3385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>
                <a:solidFill>
                  <a:srgbClr val="FF9900"/>
                </a:solidFill>
                <a:latin typeface="Arial Black" panose="020B0A04020102020204" pitchFamily="34" charset="0"/>
              </a:rPr>
              <a:t>1941-1942</a:t>
            </a:r>
            <a:endParaRPr lang="ru-RU" sz="4400" i="1" dirty="0">
              <a:solidFill>
                <a:srgbClr val="FF99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5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22238"/>
            <a:ext cx="7585039" cy="930707"/>
          </a:xfrm>
        </p:spPr>
        <p:txBody>
          <a:bodyPr/>
          <a:lstStyle/>
          <a:p>
            <a:r>
              <a:rPr lang="ru-RU" i="1" dirty="0" smtClean="0">
                <a:solidFill>
                  <a:srgbClr val="FF9900"/>
                </a:solidFill>
                <a:latin typeface="Arial Black" panose="020B0A04020102020204" pitchFamily="34" charset="0"/>
              </a:rPr>
              <a:t>1943 год</a:t>
            </a:r>
            <a:endParaRPr lang="ru-RU" i="1" dirty="0">
              <a:solidFill>
                <a:srgbClr val="FF99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7825083" cy="464148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прибытии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фронт Юлия Друнина получила назначение в 667-й стрелковый полк 218-й стрелковой дивизии. </a:t>
            </a:r>
          </a:p>
          <a:p>
            <a:pPr marL="0" indent="0" algn="just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1943 году Друнина была тяжело ранена - осколок снаряда вошёл в шею слева и застрял всего в паре миллиметров от сонной артерии. Не подозревая о серьёзности ранения, она просто замотала шею бинтами и продолжала работать – спасать других. Скрывала, пока не стало совсем плохо. Очнулась уже в госпитале и там узнала, что была на волосок от смерти. </a:t>
            </a:r>
          </a:p>
          <a:p>
            <a:pPr marL="0" indent="0" algn="just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госпитале, в 1943 году, она написала свое первое стихотворение о войне, которое вошло во все сборники военной поэзии: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5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6"/>
            <a:ext cx="4824536" cy="4713387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dirty="0"/>
              <a:t>* * *</a:t>
            </a:r>
          </a:p>
          <a:p>
            <a:pPr marL="0" indent="0" fontAlgn="base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только раз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рукопашный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- наяву. И тысячу - во сне.</a:t>
            </a:r>
          </a:p>
          <a:p>
            <a:pPr marL="0" indent="0" fontAlgn="base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говорит, что на войне не страшно,</a:t>
            </a:r>
          </a:p>
          <a:p>
            <a:pPr marL="0" indent="0" fontAlgn="base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Тот ничего не знает о войне.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http://www.bookin.org.ru/book/977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5224" y="836712"/>
            <a:ext cx="3559263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961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.flip.kz/prod/122/121378_1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692696"/>
            <a:ext cx="3024336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8641"/>
            <a:ext cx="5256584" cy="51845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Тот осколок, ржавый и щербатый,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прислала, как повестку, смерть…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б дотащили до санбата,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терять сознание, не сметь!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 носилок свешивались косы -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их, дура, берегла!..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багровый дождь ударил косо,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Подступила, затопила мгла.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Ничего. Мне только девятнадцать.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еще не кончила войну.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еще к победе пробиваться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Сквозь снегов и марли белизну.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281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39"/>
            <a:ext cx="8229600" cy="864097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9900"/>
                </a:solidFill>
                <a:latin typeface="Arial Black" panose="020B0A04020102020204" pitchFamily="34" charset="0"/>
              </a:rPr>
              <a:t>1944-1945 годы</a:t>
            </a:r>
            <a:endParaRPr lang="ru-RU" i="1" dirty="0">
              <a:solidFill>
                <a:srgbClr val="FF99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4176464" cy="4464496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После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излечения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признана инвалидом и комиссована. Вернулась в Москву. Попыталась поступить в Литературный институт, но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неудачно. Не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попав в институт, оставаться, в Москве Юля не захотела и решила вернуться на фронт. К счастью, ее признали годной к строевой службе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Друнина попала в 1038-й самоходный артиллерийский полк 3-го Прибалтийского фронта. Воевала в Псковской области, затем в Прибалтике. В одном из боёв была контужена и 21 ноября 1944 года признана негодной к несению военной службы. Закончила войну в звании старшины медицинской службы. За боевые отличия была награждена орденом Красной звезды и медалью «За отвагу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друнина\медаль за отвагу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4F9"/>
              </a:clrFrom>
              <a:clrTo>
                <a:srgbClr val="F5F4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048" y="1556792"/>
            <a:ext cx="1668784" cy="323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64527"/>
            <a:ext cx="2566039" cy="246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54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631</Words>
  <Application>Microsoft Office PowerPoint</Application>
  <PresentationFormat>Экран (4:3)</PresentationFormat>
  <Paragraphs>67</Paragraphs>
  <Slides>15</Slides>
  <Notes>4</Notes>
  <HiddenSlides>0</HiddenSlides>
  <MMClips>3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Diseño predeterminado</vt:lpstr>
      <vt:lpstr>Друнина Юлия Владимировна</vt:lpstr>
      <vt:lpstr> Мать — Матильда Борисовна Друнина (1900—1983), работала в библиотеке и давала уроки музыки.  </vt:lpstr>
      <vt:lpstr>Детство</vt:lpstr>
      <vt:lpstr>1941  год</vt:lpstr>
      <vt:lpstr>Презентация PowerPoint</vt:lpstr>
      <vt:lpstr>1943 год</vt:lpstr>
      <vt:lpstr>Презентация PowerPoint</vt:lpstr>
      <vt:lpstr>Презентация PowerPoint</vt:lpstr>
      <vt:lpstr>1944-1945 годы</vt:lpstr>
      <vt:lpstr>Награды и премии </vt:lpstr>
      <vt:lpstr>Презентация PowerPoint</vt:lpstr>
      <vt:lpstr>Презентация PowerPoint</vt:lpstr>
      <vt:lpstr>ЗИНКА</vt:lpstr>
      <vt:lpstr>Ее творчество – это восторг перед жизнью и осознание ее скоротечности. Поколению Ю. В. Друниной была свойственна романтика революции, патриотизм и                самопожертвование.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Юлия Друнина</dc:title>
  <dc:creator>Маргарита</dc:creator>
  <cp:lastModifiedBy>Маргарита</cp:lastModifiedBy>
  <cp:revision>39</cp:revision>
  <dcterms:created xsi:type="dcterms:W3CDTF">2015-05-05T14:58:07Z</dcterms:created>
  <dcterms:modified xsi:type="dcterms:W3CDTF">2020-04-30T14:49:46Z</dcterms:modified>
</cp:coreProperties>
</file>