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9" r:id="rId2"/>
    <p:sldId id="257" r:id="rId3"/>
    <p:sldId id="258" r:id="rId4"/>
    <p:sldId id="275" r:id="rId5"/>
    <p:sldId id="272" r:id="rId6"/>
    <p:sldId id="260" r:id="rId7"/>
    <p:sldId id="261" r:id="rId8"/>
    <p:sldId id="262" r:id="rId9"/>
    <p:sldId id="263" r:id="rId10"/>
    <p:sldId id="274" r:id="rId11"/>
    <p:sldId id="264" r:id="rId12"/>
    <p:sldId id="265" r:id="rId13"/>
    <p:sldId id="273" r:id="rId14"/>
    <p:sldId id="266" r:id="rId15"/>
    <p:sldId id="267" r:id="rId16"/>
    <p:sldId id="268" r:id="rId17"/>
    <p:sldId id="269" r:id="rId18"/>
    <p:sldId id="270" r:id="rId19"/>
    <p:sldId id="279" r:id="rId20"/>
    <p:sldId id="280" r:id="rId21"/>
    <p:sldId id="281" r:id="rId22"/>
    <p:sldId id="277" r:id="rId23"/>
    <p:sldId id="271" r:id="rId24"/>
    <p:sldId id="27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71226" autoAdjust="0"/>
  </p:normalViewPr>
  <p:slideViewPr>
    <p:cSldViewPr>
      <p:cViewPr>
        <p:scale>
          <a:sx n="50" d="100"/>
          <a:sy n="50" d="100"/>
        </p:scale>
        <p:origin x="-1926" y="-120"/>
      </p:cViewPr>
      <p:guideLst>
        <p:guide orient="horz" pos="2160"/>
        <p:guide pos="2880"/>
      </p:guideLst>
    </p:cSldViewPr>
  </p:slideViewPr>
  <p:outlineViewPr>
    <p:cViewPr>
      <p:scale>
        <a:sx n="33" d="100"/>
        <a:sy n="33" d="100"/>
      </p:scale>
      <p:origin x="0" y="0"/>
    </p:cViewPr>
  </p:outlineViewPr>
  <p:notesTextViewPr>
    <p:cViewPr>
      <p:scale>
        <a:sx n="1" d="1"/>
        <a:sy n="1" d="1"/>
      </p:scale>
      <p:origin x="0" y="1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81E6F-9EB5-459E-80CE-BD79650FE703}" type="datetimeFigureOut">
              <a:rPr lang="ru-RU" smtClean="0"/>
              <a:t>18.11.2020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E11774-C977-4A10-BC9D-537F3B7117B1}" type="slidenum">
              <a:rPr lang="ru-RU" smtClean="0"/>
              <a:t>‹#›</a:t>
            </a:fld>
            <a:endParaRPr lang="ru-RU"/>
          </a:p>
        </p:txBody>
      </p:sp>
    </p:spTree>
    <p:extLst>
      <p:ext uri="{BB962C8B-B14F-4D97-AF65-F5344CB8AC3E}">
        <p14:creationId xmlns:p14="http://schemas.microsoft.com/office/powerpoint/2010/main" val="269358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1</a:t>
            </a:fld>
            <a:endParaRPr lang="ru-RU"/>
          </a:p>
        </p:txBody>
      </p:sp>
    </p:spTree>
    <p:extLst>
      <p:ext uri="{BB962C8B-B14F-4D97-AF65-F5344CB8AC3E}">
        <p14:creationId xmlns:p14="http://schemas.microsoft.com/office/powerpoint/2010/main" val="216022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r>
              <a:rPr lang="ru-RU" dirty="0" smtClean="0"/>
              <a:t>Распространенные способы совершения подросткового суицида:</a:t>
            </a:r>
          </a:p>
          <a:p>
            <a:endParaRPr lang="ru-RU" dirty="0" smtClean="0"/>
          </a:p>
          <a:p>
            <a:r>
              <a:rPr lang="ru-RU" dirty="0" smtClean="0"/>
              <a:t>повешение, удушение</a:t>
            </a:r>
          </a:p>
          <a:p>
            <a:r>
              <a:rPr lang="ru-RU" dirty="0" smtClean="0"/>
              <a:t>при помощи огнестрельного оружия </a:t>
            </a:r>
          </a:p>
          <a:p>
            <a:r>
              <a:rPr lang="ru-RU" dirty="0" smtClean="0"/>
              <a:t>химическое воздействие: отравление( таблетки),</a:t>
            </a:r>
          </a:p>
          <a:p>
            <a:r>
              <a:rPr lang="ru-RU" dirty="0" smtClean="0"/>
              <a:t>сильная щелочь или кислота</a:t>
            </a:r>
          </a:p>
          <a:p>
            <a:r>
              <a:rPr lang="ru-RU" dirty="0" smtClean="0"/>
              <a:t>прыжок и падение с высоких зданий, возвышений,</a:t>
            </a:r>
          </a:p>
          <a:p>
            <a:r>
              <a:rPr lang="ru-RU" dirty="0" smtClean="0"/>
              <a:t>мостов, </a:t>
            </a:r>
          </a:p>
          <a:p>
            <a:r>
              <a:rPr lang="ru-RU" dirty="0" smtClean="0"/>
              <a:t>утопление</a:t>
            </a:r>
          </a:p>
          <a:p>
            <a:r>
              <a:rPr lang="ru-RU" dirty="0" smtClean="0"/>
              <a:t>самосожжение </a:t>
            </a:r>
          </a:p>
          <a:p>
            <a:r>
              <a:rPr lang="ru-RU" dirty="0" smtClean="0"/>
              <a:t>доведение до истощения</a:t>
            </a:r>
          </a:p>
          <a:p>
            <a:r>
              <a:rPr lang="ru-RU" dirty="0" smtClean="0"/>
              <a:t>вскрытие вен или артерий</a:t>
            </a:r>
          </a:p>
          <a:p>
            <a:r>
              <a:rPr lang="ru-RU" dirty="0" smtClean="0"/>
              <a:t>прыжок под поезд или машину</a:t>
            </a:r>
          </a:p>
          <a:p>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10</a:t>
            </a:fld>
            <a:endParaRPr lang="ru-RU"/>
          </a:p>
        </p:txBody>
      </p:sp>
    </p:spTree>
    <p:extLst>
      <p:ext uri="{BB962C8B-B14F-4D97-AF65-F5344CB8AC3E}">
        <p14:creationId xmlns:p14="http://schemas.microsoft.com/office/powerpoint/2010/main" val="416429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Возможные мотивы (для чего?):</a:t>
            </a:r>
          </a:p>
          <a:p>
            <a:r>
              <a:rPr lang="ru-RU" dirty="0" smtClean="0"/>
              <a:t> Поиск помощи - большинство людей, думающих о самоубийстве, не хотят умирать. Самоубийство рассматривается как способ получить что-либо (например, внимание, любовь, освобождение от проблем, от чувства безнадежности). </a:t>
            </a:r>
          </a:p>
          <a:p>
            <a:r>
              <a:rPr lang="ru-RU" dirty="0" smtClean="0"/>
              <a:t> Попытка сделать больно другому человеку - «Они еще пожалеют!» </a:t>
            </a:r>
          </a:p>
          <a:p>
            <a:r>
              <a:rPr lang="ru-RU" dirty="0" smtClean="0"/>
              <a:t> Способ разрешить проблему - человек рассматривает самоубийство как показатель мужества и силы. Иногда человек считает, что, покончив с собой, унесет с собой проблему и облегчит жизнь своей семье.</a:t>
            </a:r>
          </a:p>
          <a:p>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11</a:t>
            </a:fld>
            <a:endParaRPr lang="ru-RU"/>
          </a:p>
        </p:txBody>
      </p:sp>
    </p:spTree>
    <p:extLst>
      <p:ext uri="{BB962C8B-B14F-4D97-AF65-F5344CB8AC3E}">
        <p14:creationId xmlns:p14="http://schemas.microsoft.com/office/powerpoint/2010/main" val="3003387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Суициду подвержены:</a:t>
            </a:r>
          </a:p>
          <a:p>
            <a:r>
              <a:rPr lang="ru-RU" dirty="0" smtClean="0"/>
              <a:t> подростки, страдающие тяжелыми заболеваниями; </a:t>
            </a:r>
          </a:p>
          <a:p>
            <a:r>
              <a:rPr lang="ru-RU" dirty="0" smtClean="0"/>
              <a:t> девочки–подростки, имеющие межличностные любовные конфликты; </a:t>
            </a:r>
          </a:p>
          <a:p>
            <a:r>
              <a:rPr lang="ru-RU" dirty="0" smtClean="0"/>
              <a:t> подростки с нарушением межличностных отношений, “одиночки”;</a:t>
            </a:r>
          </a:p>
          <a:p>
            <a:r>
              <a:rPr lang="ru-RU" dirty="0" smtClean="0"/>
              <a:t> подростки с повышенной тревожностью, зацикленные на негативных эмоциях, с пониженным фоном настроения, т.е. депрессивные подростки; </a:t>
            </a:r>
          </a:p>
          <a:p>
            <a:r>
              <a:rPr lang="ru-RU" dirty="0" smtClean="0"/>
              <a:t> подростки, которые по тем или иным причинам считают себя виновными в проблемах близких людей; </a:t>
            </a:r>
          </a:p>
          <a:p>
            <a:r>
              <a:rPr lang="ru-RU" dirty="0" smtClean="0"/>
              <a:t> подростки, злоупотребляющие алкоголем и наркотиками; </a:t>
            </a:r>
          </a:p>
          <a:p>
            <a:r>
              <a:rPr lang="ru-RU" dirty="0" smtClean="0"/>
              <a:t> подростки, которые совершали суицидальную попытку, либо были свидетелями суицида; </a:t>
            </a:r>
          </a:p>
          <a:p>
            <a:r>
              <a:rPr lang="ru-RU" dirty="0" smtClean="0"/>
              <a:t> одаренные подростки; </a:t>
            </a:r>
          </a:p>
          <a:p>
            <a:r>
              <a:rPr lang="ru-RU" dirty="0" smtClean="0"/>
              <a:t> подростки с плохой успеваемостью в школе; </a:t>
            </a:r>
          </a:p>
          <a:p>
            <a:r>
              <a:rPr lang="ru-RU" dirty="0" smtClean="0"/>
              <a:t> подростки – жертвы насилия. </a:t>
            </a:r>
          </a:p>
          <a:p>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12</a:t>
            </a:fld>
            <a:endParaRPr lang="ru-RU"/>
          </a:p>
        </p:txBody>
      </p:sp>
    </p:spTree>
    <p:extLst>
      <p:ext uri="{BB962C8B-B14F-4D97-AF65-F5344CB8AC3E}">
        <p14:creationId xmlns:p14="http://schemas.microsoft.com/office/powerpoint/2010/main" val="1183072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Больше всего самоубийств регистрируется весной, когда человеческие несчастья контрастируют с цветением окружающей природы. Тусклые краски зимы в какой-то мере гармонируют с душевной подавленностью, но между мрачными переживаниями «Я» и яркими днями весны возникает явный контраст. Исторически неврозы весной отождествлялись с издревле существовавшими празднованиями сева, сопровождавшимися весельем и радостью. Резкое несоответствие весеннего радующегося мира и отчаянного состояния души может провоцировать самоубийства. </a:t>
            </a:r>
          </a:p>
          <a:p>
            <a:r>
              <a:rPr lang="ru-RU" dirty="0" smtClean="0"/>
              <a:t>Как писал американский поэт Томас </a:t>
            </a:r>
            <a:r>
              <a:rPr lang="ru-RU" dirty="0" err="1" smtClean="0"/>
              <a:t>Эллиот</a:t>
            </a:r>
            <a:r>
              <a:rPr lang="ru-RU" dirty="0" smtClean="0"/>
              <a:t>, «апрель — самый жестокий месяц».</a:t>
            </a:r>
          </a:p>
          <a:p>
            <a:r>
              <a:rPr lang="ru-RU" dirty="0" smtClean="0"/>
              <a:t> Уровень суицидов в апреле выше примерно на 120%, чем среднегодовой.</a:t>
            </a:r>
          </a:p>
          <a:p>
            <a:endParaRPr lang="ru-RU" dirty="0" smtClean="0"/>
          </a:p>
        </p:txBody>
      </p:sp>
      <p:sp>
        <p:nvSpPr>
          <p:cNvPr id="4" name="Номер слайда 3"/>
          <p:cNvSpPr>
            <a:spLocks noGrp="1"/>
          </p:cNvSpPr>
          <p:nvPr>
            <p:ph type="sldNum" sz="quarter" idx="10"/>
          </p:nvPr>
        </p:nvSpPr>
        <p:spPr/>
        <p:txBody>
          <a:bodyPr/>
          <a:lstStyle/>
          <a:p>
            <a:fld id="{C9E11774-C977-4A10-BC9D-537F3B7117B1}" type="slidenum">
              <a:rPr lang="ru-RU" smtClean="0"/>
              <a:t>13</a:t>
            </a:fld>
            <a:endParaRPr lang="ru-RU"/>
          </a:p>
        </p:txBody>
      </p:sp>
    </p:spTree>
    <p:extLst>
      <p:ext uri="{BB962C8B-B14F-4D97-AF65-F5344CB8AC3E}">
        <p14:creationId xmlns:p14="http://schemas.microsoft.com/office/powerpoint/2010/main" val="2091724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Особенности подросткового суицида:</a:t>
            </a:r>
          </a:p>
          <a:p>
            <a:r>
              <a:rPr lang="ru-RU" dirty="0" smtClean="0"/>
              <a:t> суициду могут предшествовать непродолжительные конфликты в сферах близких отношений (в семье, школе, группе). Конфликт воспринимается подростком как крайне значимый и </a:t>
            </a:r>
            <a:r>
              <a:rPr lang="ru-RU" dirty="0" err="1" smtClean="0"/>
              <a:t>травматичный</a:t>
            </a:r>
            <a:r>
              <a:rPr lang="ru-RU" dirty="0" smtClean="0"/>
              <a:t>, вызывая внутренний кризис и драматизацию событий;</a:t>
            </a:r>
          </a:p>
          <a:p>
            <a:r>
              <a:rPr lang="ru-RU" dirty="0" smtClean="0"/>
              <a:t> суицидальный поступок воспринимается подростком в романтически-героическом ореоле: как смелый вызов, как решительное действие, как мужественное решение и т.п.;</a:t>
            </a:r>
          </a:p>
          <a:p>
            <a:r>
              <a:rPr lang="ru-RU" dirty="0" smtClean="0"/>
              <a:t> суицидальное поведение демонстративно, в нем есть признаки «игры на публику»;</a:t>
            </a:r>
          </a:p>
          <a:p>
            <a:r>
              <a:rPr lang="ru-RU" dirty="0" smtClean="0"/>
              <a:t> суицидальное поведение регулируется скорее порывом, аффектом, в нем нет продуманности, взвешенности, точного просчета;</a:t>
            </a:r>
          </a:p>
          <a:p>
            <a:r>
              <a:rPr lang="ru-RU" dirty="0" smtClean="0"/>
              <a:t> средства самоубийства выбираются неумело (прыжок с балкона второго этажа, малотоксичные вещества, тонкая веревка и т.п.);</a:t>
            </a:r>
          </a:p>
          <a:p>
            <a:r>
              <a:rPr lang="ru-RU" dirty="0" smtClean="0"/>
              <a:t> несформированное понимание смерти. В понимании ребенка смерть не означает бесповоротное прекращение жизни. Ребёнок думает, что всё можно будет вернуть назад. У подростков понимание и осознание страха смерти формируется не раньше 18 лет.</a:t>
            </a:r>
          </a:p>
          <a:p>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14</a:t>
            </a:fld>
            <a:endParaRPr lang="ru-RU"/>
          </a:p>
        </p:txBody>
      </p:sp>
    </p:spTree>
    <p:extLst>
      <p:ext uri="{BB962C8B-B14F-4D97-AF65-F5344CB8AC3E}">
        <p14:creationId xmlns:p14="http://schemas.microsoft.com/office/powerpoint/2010/main" val="280166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большинстве случаев подростки не хотят умирать, они хотят жить, но надеются изменить свою жизнь, чтобы она не была такой «невыносимой». </a:t>
            </a:r>
          </a:p>
          <a:p>
            <a:endParaRPr lang="ru-RU" dirty="0" smtClean="0"/>
          </a:p>
          <a:p>
            <a:r>
              <a:rPr lang="ru-RU" dirty="0" smtClean="0"/>
              <a:t>Подросток нередко представляет себе смерть как некое </a:t>
            </a:r>
            <a:r>
              <a:rPr lang="ru-RU" b="1" dirty="0" smtClean="0"/>
              <a:t>временное</a:t>
            </a:r>
            <a:r>
              <a:rPr lang="ru-RU" dirty="0" smtClean="0"/>
              <a:t> состояние: как будто он очнется, и снова будет жить. Совершенно искренне желая умереть в невыносимой для него ситуации, он в действительности хочет лишить наладить отношения с окружающими. Здесь нет попытки шантажа, но есть наивная вера: пусть хотя бы его смерть образумит родителей, тогда окончатся все беды, и они снова заживут в мире и согласии. Подростки, совершая суицидальную попытку, зачастую предполагают жить, надеясь с помощью суицида изменить конфликтную ситуацию. Они не вполне отдают себе отчет в необратимости, окончательности смерти, они убеждены, что можно казаться умершим для окружающих, но при этом наблюдать свои похороны и раскаяния обидчиков.</a:t>
            </a:r>
          </a:p>
          <a:p>
            <a:r>
              <a:rPr lang="ru-RU" dirty="0" smtClean="0"/>
              <a:t>Почти каждый, кто всерьез думает о самоубийстве, так или иначе, дает понять окружающим о своем намерении. Самоубийства, часто, не возникают внезапно, импульсивно, непредсказуемо или неизбежно. Они являются последней каплей в чаше постепенно ухудшающейся адаптации. Среди тех, кто намерился совершить суицид, от 70 до 75 % тем или иным образом раскрывают свои стремления. Иногда это будут едва уловимые намеки; часто же угрозы являются легко узнаваемыми.</a:t>
            </a:r>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15</a:t>
            </a:fld>
            <a:endParaRPr lang="ru-RU"/>
          </a:p>
        </p:txBody>
      </p:sp>
    </p:spTree>
    <p:extLst>
      <p:ext uri="{BB962C8B-B14F-4D97-AF65-F5344CB8AC3E}">
        <p14:creationId xmlns:p14="http://schemas.microsoft.com/office/powerpoint/2010/main" val="1255204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9580" algn="just">
              <a:spcAft>
                <a:spcPts val="0"/>
              </a:spcAft>
            </a:pPr>
            <a:r>
              <a:rPr lang="ru-RU" sz="1200" i="1" dirty="0" smtClean="0">
                <a:effectLst/>
                <a:latin typeface="Times New Roman"/>
                <a:ea typeface="Times New Roman"/>
              </a:rPr>
              <a:t>Словесные признаки:</a:t>
            </a:r>
          </a:p>
          <a:p>
            <a:pPr indent="449580" algn="just">
              <a:spcAft>
                <a:spcPts val="0"/>
              </a:spcAft>
            </a:pPr>
            <a:r>
              <a:rPr lang="ru-RU" sz="1400" dirty="0" smtClean="0">
                <a:effectLst/>
                <a:latin typeface="Times New Roman"/>
                <a:ea typeface="Times New Roman"/>
              </a:rPr>
              <a:t>Человек, готовящийся совершить самоубийство, часто говорит о своем душевном состоянии. Он или она могут:</a:t>
            </a:r>
          </a:p>
          <a:p>
            <a:pPr indent="449580" algn="just">
              <a:spcAft>
                <a:spcPts val="0"/>
              </a:spcAft>
            </a:pPr>
            <a:r>
              <a:rPr lang="ru-RU" sz="1400" dirty="0" smtClean="0">
                <a:effectLst/>
                <a:latin typeface="Times New Roman"/>
                <a:ea typeface="Times New Roman"/>
              </a:rPr>
              <a:t>Прямо или косвенно намекать о своем намерении: «Лучше бы мне умереть». «Я больше не буду ни для кого проблемой». «Тебе больше не придется обо мне волноваться». «Скоро все проблемы будут решены». «Вы еще пожалеете, когда я умру!»…</a:t>
            </a:r>
          </a:p>
          <a:p>
            <a:pPr indent="449580" algn="just">
              <a:spcAft>
                <a:spcPts val="0"/>
              </a:spcAft>
            </a:pPr>
            <a:r>
              <a:rPr lang="ru-RU" sz="1400" dirty="0" smtClean="0">
                <a:effectLst/>
                <a:latin typeface="Times New Roman"/>
                <a:ea typeface="Times New Roman"/>
              </a:rPr>
              <a:t>Косвенно намекать о своем намерении: « Я больше не буду ни для кого проблемой»; «Тебе больше не придется обо мне волноваться».</a:t>
            </a:r>
          </a:p>
          <a:p>
            <a:pPr indent="449580" algn="just">
              <a:spcAft>
                <a:spcPts val="0"/>
              </a:spcAft>
            </a:pPr>
            <a:r>
              <a:rPr lang="ru-RU" sz="1400" dirty="0" smtClean="0">
                <a:effectLst/>
                <a:latin typeface="Times New Roman"/>
                <a:ea typeface="Times New Roman"/>
              </a:rPr>
              <a:t>Много шутить на тему самоубийства.</a:t>
            </a:r>
          </a:p>
          <a:p>
            <a:pPr indent="449580" algn="just">
              <a:spcAft>
                <a:spcPts val="0"/>
              </a:spcAft>
            </a:pPr>
            <a:r>
              <a:rPr lang="ru-RU" sz="1400" dirty="0" smtClean="0">
                <a:effectLst/>
                <a:latin typeface="Times New Roman"/>
                <a:ea typeface="Times New Roman"/>
              </a:rPr>
              <a:t>Проявлять нездоровую заинтересованность вопросами смерти, упоминание об </a:t>
            </a:r>
            <a:r>
              <a:rPr lang="ru-RU" sz="1400" dirty="0" err="1" smtClean="0">
                <a:effectLst/>
                <a:latin typeface="Times New Roman"/>
                <a:ea typeface="Times New Roman"/>
              </a:rPr>
              <a:t>зпизодах</a:t>
            </a:r>
            <a:r>
              <a:rPr lang="ru-RU" sz="1400" dirty="0" smtClean="0">
                <a:effectLst/>
                <a:latin typeface="Times New Roman"/>
                <a:ea typeface="Times New Roman"/>
              </a:rPr>
              <a:t> суицида в фильмах, книгах</a:t>
            </a:r>
          </a:p>
          <a:p>
            <a:pPr marL="228600">
              <a:spcAft>
                <a:spcPts val="0"/>
              </a:spcAft>
            </a:pPr>
            <a:r>
              <a:rPr lang="ru-RU" sz="1200" b="1" i="1" dirty="0" smtClean="0">
                <a:effectLst/>
                <a:latin typeface="Times New Roman"/>
                <a:ea typeface="Times New Roman"/>
              </a:rPr>
              <a:t> </a:t>
            </a:r>
            <a:r>
              <a:rPr lang="ru-RU" sz="1200" b="0" i="0" dirty="0" smtClean="0">
                <a:effectLst/>
                <a:latin typeface="Times New Roman"/>
                <a:ea typeface="Times New Roman"/>
              </a:rPr>
              <a:t>Поведенческие признаки:</a:t>
            </a:r>
          </a:p>
          <a:p>
            <a:pPr marL="228600">
              <a:spcAft>
                <a:spcPts val="0"/>
              </a:spcAft>
            </a:pPr>
            <a:r>
              <a:rPr lang="ru-RU" sz="1200" b="0" i="0" dirty="0" smtClean="0">
                <a:effectLst/>
                <a:latin typeface="Times New Roman"/>
                <a:ea typeface="Times New Roman"/>
              </a:rPr>
              <a:t>•	раздача вещей, имеющих большую личную значимость, примирение со старыми врагами;</a:t>
            </a:r>
          </a:p>
          <a:p>
            <a:pPr marL="228600">
              <a:spcAft>
                <a:spcPts val="0"/>
              </a:spcAft>
            </a:pPr>
            <a:r>
              <a:rPr lang="ru-RU" sz="1200" b="0" i="0" dirty="0" smtClean="0">
                <a:effectLst/>
                <a:latin typeface="Times New Roman"/>
                <a:ea typeface="Times New Roman"/>
              </a:rPr>
              <a:t>•	приведение дел в порядок (возврат взятых вещей и денег, уборка в ящиках письменного стола, примирение с давними врагами);</a:t>
            </a:r>
          </a:p>
          <a:p>
            <a:pPr marL="228600">
              <a:spcAft>
                <a:spcPts val="0"/>
              </a:spcAft>
            </a:pPr>
            <a:r>
              <a:rPr lang="ru-RU" sz="1200" b="0" i="0" dirty="0" smtClean="0">
                <a:effectLst/>
                <a:latin typeface="Times New Roman"/>
                <a:ea typeface="Times New Roman"/>
              </a:rPr>
              <a:t>•	прощание;</a:t>
            </a:r>
          </a:p>
          <a:p>
            <a:pPr marL="228600">
              <a:spcAft>
                <a:spcPts val="0"/>
              </a:spcAft>
            </a:pPr>
            <a:r>
              <a:rPr lang="ru-RU" sz="1200" b="0" i="0" dirty="0" smtClean="0">
                <a:effectLst/>
                <a:latin typeface="Times New Roman"/>
                <a:ea typeface="Times New Roman"/>
              </a:rPr>
              <a:t>•	демонстрировать, радикальные перемены в поведении:</a:t>
            </a:r>
          </a:p>
          <a:p>
            <a:pPr marL="228600">
              <a:spcAft>
                <a:spcPts val="0"/>
              </a:spcAft>
            </a:pPr>
            <a:r>
              <a:rPr lang="ru-RU" sz="1200" b="0" i="0" dirty="0" smtClean="0">
                <a:effectLst/>
                <a:latin typeface="Times New Roman"/>
                <a:ea typeface="Times New Roman"/>
              </a:rPr>
              <a:t>– в еде – есть слишком мало или слишком много;</a:t>
            </a:r>
          </a:p>
          <a:p>
            <a:pPr marL="228600">
              <a:spcAft>
                <a:spcPts val="0"/>
              </a:spcAft>
            </a:pPr>
            <a:r>
              <a:rPr lang="ru-RU" sz="1200" b="0" i="0" dirty="0" smtClean="0">
                <a:effectLst/>
                <a:latin typeface="Times New Roman"/>
                <a:ea typeface="Times New Roman"/>
              </a:rPr>
              <a:t>– во сне – спать слишком мало или слишком много;</a:t>
            </a:r>
          </a:p>
          <a:p>
            <a:pPr marL="228600">
              <a:spcAft>
                <a:spcPts val="0"/>
              </a:spcAft>
            </a:pPr>
            <a:r>
              <a:rPr lang="ru-RU" sz="1200" b="0" i="0" dirty="0" smtClean="0">
                <a:effectLst/>
                <a:latin typeface="Times New Roman"/>
                <a:ea typeface="Times New Roman"/>
              </a:rPr>
              <a:t>- во внешнем виде – стать например неряшливым;</a:t>
            </a:r>
          </a:p>
          <a:p>
            <a:pPr marL="228600">
              <a:spcAft>
                <a:spcPts val="0"/>
              </a:spcAft>
            </a:pPr>
            <a:r>
              <a:rPr lang="ru-RU" sz="1200" b="0" i="0" dirty="0" smtClean="0">
                <a:effectLst/>
                <a:latin typeface="Times New Roman"/>
                <a:ea typeface="Times New Roman"/>
              </a:rPr>
              <a:t>- в школьных привычках – пропускать занятия, не выполнять </a:t>
            </a:r>
            <a:r>
              <a:rPr lang="ru-RU" sz="1200" b="0" i="0" dirty="0" err="1" smtClean="0">
                <a:effectLst/>
                <a:latin typeface="Times New Roman"/>
                <a:ea typeface="Times New Roman"/>
              </a:rPr>
              <a:t>д.з</a:t>
            </a:r>
            <a:r>
              <a:rPr lang="ru-RU" sz="1200" b="0" i="0" dirty="0" smtClean="0">
                <a:effectLst/>
                <a:latin typeface="Times New Roman"/>
                <a:ea typeface="Times New Roman"/>
              </a:rPr>
              <a:t>., избегать общения с одноклассниками; проявлять раздражительность, угрюмость; находиться в подавленном настроении;</a:t>
            </a:r>
          </a:p>
          <a:p>
            <a:pPr marL="228600">
              <a:spcAft>
                <a:spcPts val="0"/>
              </a:spcAft>
            </a:pPr>
            <a:r>
              <a:rPr lang="ru-RU" sz="1200" b="0" i="0" dirty="0" smtClean="0">
                <a:effectLst/>
                <a:latin typeface="Times New Roman"/>
                <a:ea typeface="Times New Roman"/>
              </a:rPr>
              <a:t>- замкнуться от семьи и друзей;</a:t>
            </a:r>
          </a:p>
          <a:p>
            <a:pPr marL="228600">
              <a:spcAft>
                <a:spcPts val="0"/>
              </a:spcAft>
            </a:pPr>
            <a:r>
              <a:rPr lang="ru-RU" sz="1200" b="0" i="0" dirty="0" smtClean="0">
                <a:effectLst/>
                <a:latin typeface="Times New Roman"/>
                <a:ea typeface="Times New Roman"/>
              </a:rPr>
              <a:t>- быть чрезмерно деятельным или, наоборот, безразличным к окружающему миру; ощущать попеременно то внезапную эйфорию, то приступы отчаяния.</a:t>
            </a:r>
          </a:p>
          <a:p>
            <a:pPr marL="228600">
              <a:spcAft>
                <a:spcPts val="0"/>
              </a:spcAft>
            </a:pPr>
            <a:r>
              <a:rPr lang="ru-RU" sz="1200" b="0" i="0" dirty="0" smtClean="0">
                <a:effectLst/>
                <a:latin typeface="Times New Roman"/>
                <a:ea typeface="Times New Roman"/>
              </a:rPr>
              <a:t>Ситуационные признаки:</a:t>
            </a:r>
          </a:p>
          <a:p>
            <a:pPr marL="228600">
              <a:spcAft>
                <a:spcPts val="0"/>
              </a:spcAft>
            </a:pPr>
            <a:r>
              <a:rPr lang="ru-RU" sz="1200" b="0" i="0" dirty="0" smtClean="0">
                <a:effectLst/>
                <a:latin typeface="Times New Roman"/>
                <a:ea typeface="Times New Roman"/>
              </a:rPr>
              <a:t>Подросток может решиться на самоубийство если:</a:t>
            </a:r>
          </a:p>
          <a:p>
            <a:pPr marL="228600">
              <a:spcAft>
                <a:spcPts val="0"/>
              </a:spcAft>
            </a:pPr>
            <a:r>
              <a:rPr lang="ru-RU" sz="1200" b="0" i="0" dirty="0" smtClean="0">
                <a:effectLst/>
                <a:latin typeface="Times New Roman"/>
                <a:ea typeface="Times New Roman"/>
              </a:rPr>
              <a:t>Социально изолирован (не имеет друзей или имеет только одного друга), чувствуют себя отверженным. </a:t>
            </a:r>
          </a:p>
          <a:p>
            <a:pPr marL="228600">
              <a:spcAft>
                <a:spcPts val="0"/>
              </a:spcAft>
            </a:pPr>
            <a:r>
              <a:rPr lang="ru-RU" sz="1200" b="0" i="0" dirty="0" smtClean="0">
                <a:effectLst/>
                <a:latin typeface="Times New Roman"/>
                <a:ea typeface="Times New Roman"/>
              </a:rPr>
              <a:t>Живет в нестабильном окружении (серьезный кризис в семье – в отношениях с родителями или родителей друг с другом); алкоголизм – личная или семейная проблема);</a:t>
            </a:r>
          </a:p>
          <a:p>
            <a:pPr marL="228600">
              <a:spcAft>
                <a:spcPts val="0"/>
              </a:spcAft>
            </a:pPr>
            <a:r>
              <a:rPr lang="ru-RU" sz="1200" b="0" i="0" dirty="0" smtClean="0">
                <a:effectLst/>
                <a:latin typeface="Times New Roman"/>
                <a:ea typeface="Times New Roman"/>
              </a:rPr>
              <a:t>Ощущает себя жертвой насилия – физического, сексуального или эмоционального.</a:t>
            </a:r>
          </a:p>
          <a:p>
            <a:pPr marL="228600">
              <a:spcAft>
                <a:spcPts val="0"/>
              </a:spcAft>
            </a:pPr>
            <a:r>
              <a:rPr lang="ru-RU" sz="1200" b="0" i="0" dirty="0" smtClean="0">
                <a:effectLst/>
                <a:latin typeface="Times New Roman"/>
                <a:ea typeface="Times New Roman"/>
              </a:rPr>
              <a:t>Предпринимал раньше попытки суицида.</a:t>
            </a:r>
          </a:p>
          <a:p>
            <a:pPr marL="228600">
              <a:spcAft>
                <a:spcPts val="0"/>
              </a:spcAft>
            </a:pPr>
            <a:r>
              <a:rPr lang="ru-RU" sz="1200" b="0" i="0" dirty="0" smtClean="0">
                <a:effectLst/>
                <a:latin typeface="Times New Roman"/>
                <a:ea typeface="Times New Roman"/>
              </a:rPr>
              <a:t>Имеет склонность к самоубийству впоследствии того, что оно совершалось кем-то из друзей, знакомых или членов семьи.</a:t>
            </a:r>
          </a:p>
          <a:p>
            <a:pPr marL="228600">
              <a:spcAft>
                <a:spcPts val="0"/>
              </a:spcAft>
            </a:pPr>
            <a:r>
              <a:rPr lang="ru-RU" sz="1200" b="0" i="0" dirty="0" smtClean="0">
                <a:effectLst/>
                <a:latin typeface="Times New Roman"/>
                <a:ea typeface="Times New Roman"/>
              </a:rPr>
              <a:t>Перенес тяжелую потерю (смерть кого-то из близких, развод родителей).</a:t>
            </a:r>
          </a:p>
          <a:p>
            <a:pPr marL="228600">
              <a:spcAft>
                <a:spcPts val="0"/>
              </a:spcAft>
            </a:pPr>
            <a:r>
              <a:rPr lang="ru-RU" sz="1200" b="0" i="0" dirty="0" smtClean="0">
                <a:effectLst/>
                <a:latin typeface="Times New Roman"/>
                <a:ea typeface="Times New Roman"/>
              </a:rPr>
              <a:t>Слишком критически настроен по отношению к себе.</a:t>
            </a:r>
          </a:p>
          <a:p>
            <a:pPr marL="228600">
              <a:spcAft>
                <a:spcPts val="0"/>
              </a:spcAft>
            </a:pPr>
            <a:endParaRPr lang="ru-RU" sz="1200" b="0" i="0" dirty="0" smtClean="0">
              <a:effectLst/>
              <a:latin typeface="Times New Roman"/>
              <a:ea typeface="Times New Roman"/>
            </a:endParaRPr>
          </a:p>
          <a:p>
            <a:pPr marL="228600">
              <a:spcAft>
                <a:spcPts val="0"/>
              </a:spcAft>
            </a:pPr>
            <a:endParaRPr lang="ru-RU" sz="1400" b="0" i="0" dirty="0" smtClean="0">
              <a:effectLst/>
              <a:latin typeface="Times New Roman"/>
              <a:ea typeface="Times New Roman"/>
            </a:endParaRPr>
          </a:p>
          <a:p>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16</a:t>
            </a:fld>
            <a:endParaRPr lang="ru-RU"/>
          </a:p>
        </p:txBody>
      </p:sp>
    </p:spTree>
    <p:extLst>
      <p:ext uri="{BB962C8B-B14F-4D97-AF65-F5344CB8AC3E}">
        <p14:creationId xmlns:p14="http://schemas.microsoft.com/office/powerpoint/2010/main" val="2756157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профилактике суицидов у подростков важную роль играют родители. </a:t>
            </a:r>
          </a:p>
          <a:p>
            <a:r>
              <a:rPr lang="ru-RU" dirty="0" smtClean="0"/>
              <a:t>Давайте перед тем как разберёмся</a:t>
            </a:r>
            <a:r>
              <a:rPr lang="ru-RU" baseline="0" dirty="0" smtClean="0"/>
              <a:t> в вопросе профилактики. Пройдём небольшой тест, который покажет Вам насколько правильными и гармоничными является Ваше общение с ребёнком. Результат будет известен только вам, его озвучивать не нужно. Отвечать на вопросы нужно честно(варианты: да, нет). Считаем только ответы: нет. </a:t>
            </a:r>
          </a:p>
          <a:p>
            <a:r>
              <a:rPr lang="ru-RU" baseline="0" dirty="0" smtClean="0"/>
              <a:t>1.Рождение вашего ребёнка было желанным? </a:t>
            </a:r>
          </a:p>
          <a:p>
            <a:r>
              <a:rPr lang="ru-RU" baseline="0" dirty="0" smtClean="0"/>
              <a:t>2.Вы каждый день его целуете, говорите ласковые слова или шутите с ним? </a:t>
            </a:r>
          </a:p>
          <a:p>
            <a:r>
              <a:rPr lang="ru-RU" baseline="0" dirty="0" smtClean="0"/>
              <a:t>3.Вы с ним каждый вечер разговариваете по душам и обсуждаете прожитый им день? </a:t>
            </a:r>
          </a:p>
          <a:p>
            <a:r>
              <a:rPr lang="ru-RU" baseline="0" dirty="0" smtClean="0"/>
              <a:t>4.Раз в неделю проводите с ним досуг (кино, посещение родственников и т.д.)? </a:t>
            </a:r>
          </a:p>
          <a:p>
            <a:r>
              <a:rPr lang="ru-RU" baseline="0" dirty="0" smtClean="0"/>
              <a:t>5.Вы обсуждаете с ним создавшиеся семейные проблемы, ситуации, планы? </a:t>
            </a:r>
          </a:p>
          <a:p>
            <a:r>
              <a:rPr lang="ru-RU" baseline="0" dirty="0" smtClean="0"/>
              <a:t>6.Вы обсуждаете с ним его имидж, моду, манеру одеваться? </a:t>
            </a:r>
          </a:p>
          <a:p>
            <a:r>
              <a:rPr lang="ru-RU" baseline="0" dirty="0" smtClean="0"/>
              <a:t>7.Вы знаете его друзей (чем они занимаются, где живут)? </a:t>
            </a:r>
          </a:p>
          <a:p>
            <a:r>
              <a:rPr lang="ru-RU" baseline="0" dirty="0" smtClean="0"/>
              <a:t>8.Вы в курсе о его время провождении, хобби, занятиях? </a:t>
            </a:r>
          </a:p>
          <a:p>
            <a:r>
              <a:rPr lang="ru-RU" baseline="0" dirty="0" smtClean="0"/>
              <a:t>9.Вы в курсе его влюблённости, симпатиях? </a:t>
            </a:r>
          </a:p>
          <a:p>
            <a:r>
              <a:rPr lang="ru-RU" baseline="0" dirty="0" smtClean="0"/>
              <a:t>10.Вы знаете о его недругах, недоброжелателях, врагах? </a:t>
            </a:r>
          </a:p>
          <a:p>
            <a:r>
              <a:rPr lang="ru-RU" baseline="0" dirty="0" smtClean="0"/>
              <a:t>11.Вы знаете, какой его любимый предмет в школе? </a:t>
            </a:r>
          </a:p>
          <a:p>
            <a:r>
              <a:rPr lang="ru-RU" baseline="0" dirty="0" smtClean="0"/>
              <a:t>12.Вы знаете кто у него любимый учитель в школе? </a:t>
            </a:r>
          </a:p>
          <a:p>
            <a:r>
              <a:rPr lang="ru-RU" baseline="0" dirty="0" smtClean="0"/>
              <a:t>13.Вы знаете, какой у него самый нелюбимый учитель в школе? </a:t>
            </a:r>
          </a:p>
          <a:p>
            <a:r>
              <a:rPr lang="ru-RU" baseline="0" dirty="0" smtClean="0"/>
              <a:t>14.Вы первым идёте на примирение, разговор? </a:t>
            </a:r>
          </a:p>
          <a:p>
            <a:r>
              <a:rPr lang="ru-RU" baseline="0" dirty="0" smtClean="0"/>
              <a:t>15.Вы не оскорбляете и не унижаете своего ребёнка? </a:t>
            </a:r>
          </a:p>
          <a:p>
            <a:r>
              <a:rPr lang="ru-RU" baseline="0" dirty="0" smtClean="0"/>
              <a:t>Если на все вопросы вы ответили "ДА", значит, вы находитесь на верном родительском пути, держите ситуацию под контролем и сможете в трудную минуту прийти на помощь своему ребёнку. А если у вас большинство "НЕТ", то необходимо немедленно измениться, повернуться лицом к своему ребёнку, услышать его, пока не случилась беда! </a:t>
            </a:r>
          </a:p>
          <a:p>
            <a:r>
              <a:rPr lang="ru-RU" baseline="0" dirty="0" smtClean="0"/>
              <a:t>Думаю, что после этого маленького теста, каждому есть над чем задуматься. Порой мы не замечаем насколько наши отношения с окружающими, а порой и самыми близкими людьми далеко не идеальны. Следующая информация очень важная в общении с подростком не только с целью профилактики суицида, но и в любой повседневной ситуации.</a:t>
            </a:r>
          </a:p>
          <a:p>
            <a:r>
              <a:rPr lang="ru-RU" dirty="0" smtClean="0"/>
              <a:t>Продолжаем наш всеобуч.</a:t>
            </a:r>
          </a:p>
          <a:p>
            <a:r>
              <a:rPr lang="ru-RU" dirty="0" smtClean="0"/>
              <a:t>ПАМЯТКА родителям о профилактике подросткового суицида</a:t>
            </a:r>
          </a:p>
          <a:p>
            <a:r>
              <a:rPr lang="ru-RU" dirty="0" smtClean="0"/>
              <a:t>1.Прислушиваетесь к своему ребенку, старайтесь услышать его. Вникайте в проблему ребенка. Не обязательно соглашаться с точкой зрения ребенка, но благодаря родительскому вниманию он почувствует свою значимость и ощутить свое человеческое достоинство.</a:t>
            </a:r>
          </a:p>
          <a:p>
            <a:r>
              <a:rPr lang="ru-RU" dirty="0" smtClean="0"/>
              <a:t>2.Принимайте решения совместно с ребенком, а также давайте ему право принимать самостоятельные решения: ребенок охотнее подчиняется тем правилам, которые устанавливал сам. При этом мы не отрицаем, что некоторые решения могут принимать только родители. Предоставьте ребенку право выбора, чтобы он реально почувствовал, что он. волен сам выбирать из нескольких возможностей.</a:t>
            </a:r>
          </a:p>
          <a:p>
            <a:r>
              <a:rPr lang="ru-RU" dirty="0" smtClean="0"/>
              <a:t>3.Постарайтесь предупредить ситуацию или изменить её так, чтобы ребенку не нужно было вести себя неправильно.</a:t>
            </a:r>
          </a:p>
          <a:p>
            <a:r>
              <a:rPr lang="ru-RU" dirty="0" smtClean="0"/>
              <a:t>4.Предоставляйте ребенку возможность отдохнуть, переключится с одного вида деятельности на другой.</a:t>
            </a:r>
          </a:p>
          <a:p>
            <a:r>
              <a:rPr lang="ru-RU" dirty="0" smtClean="0"/>
              <a:t>5.Требуя что-то от ребенка, давайте ему четкие и ясные указания. Но не возмущайтесь. если ребенок, может быть, что-то не понял или забыл. Поэтому снова и снова, без раздражения, терпеливо разъясняйте суть своих требований. Ребенок нуждается в повторении.</a:t>
            </a:r>
          </a:p>
          <a:p>
            <a:r>
              <a:rPr lang="ru-RU" dirty="0" smtClean="0"/>
              <a:t>6.Не требуйте от ребенка сразу многого, дайте ему постепенно освоить весь набор ваших требований он просто не может все делать сразу.</a:t>
            </a:r>
          </a:p>
          <a:p>
            <a:r>
              <a:rPr lang="ru-RU" dirty="0" smtClean="0"/>
              <a:t>7.Не предъявляйте ребенку непосильных требований: нельзя от него ожидать выполнения того, что он не в силах сделать.</a:t>
            </a:r>
          </a:p>
          <a:p>
            <a:r>
              <a:rPr lang="ru-RU" dirty="0" smtClean="0"/>
              <a:t>8.Не действуйте сгоряча. Остановитесь и проанализируйте, почему ребенок ведет себя так. а не иначе, о чем свидетельствует его поступок.</a:t>
            </a:r>
          </a:p>
          <a:p>
            <a:r>
              <a:rPr lang="ru-RU" dirty="0" smtClean="0"/>
              <a:t>9.Подумайте, в чем трудность ситуации, в которую попал ребенок. Как только у подростка отмечается сниженное настроение, и другие признаки депрессивного состояния - необходимо принять меры для того, чтобы помочь ребенку выйти из этого состояния. Как это сделать:</a:t>
            </a:r>
          </a:p>
          <a:p>
            <a:r>
              <a:rPr lang="ru-RU" dirty="0" smtClean="0"/>
              <a:t>Разговаривайте с ребенком, задавайте ему вопросы о его состоянии, ведите беседы о будущем, стройте планы. Эти беседы обязательно должны быть позитивными. «Внушайте» ребенку оптимистический настрой, вселяйте уверенность, покажите, что он способен добиваться поставленных целей. </a:t>
            </a:r>
          </a:p>
          <a:p>
            <a:r>
              <a:rPr lang="ru-RU" dirty="0" smtClean="0"/>
              <a:t>Покажите ему позитивные стороны его личности. Не надо сравнивать его с другими ребятами – более успешными, бодрыми, добродушными. Эти сравнения усугубят (понизят) самооценку подростка. </a:t>
            </a:r>
          </a:p>
          <a:p>
            <a:r>
              <a:rPr lang="ru-RU" dirty="0" smtClean="0"/>
              <a:t>Будьте внимательными к косвенным показателям предполагаемого самоубийства. Каждое шутливое упоминание (или угрозу) подростка о суициде следует воспринимать всерьез. Подростки часто отрицают, что говорили всерьез, пытаются высмеивать взрослого за его излишнюю тревожность, могут изображать гнев. Скажите, что вы принимаете подростка всерьез.</a:t>
            </a:r>
          </a:p>
          <a:p>
            <a:r>
              <a:rPr lang="ru-RU" dirty="0" smtClean="0"/>
              <a:t>Займитесь с ребенком новыми делами. Каждый день узнавайте что-нибудь новое, делайте то, что никогда раньше не делали. Внесите разнообразие в обыденную жизнь. Запишитесь  в тренажерный зал или хотя бы заведите привычку делать утреннюю гимнастику, прокладывайте новые прогулочные маршруты, съездите в выходные на увлекательную экскурсию, придумывайте новые способы выполнения домашних обязанностей, посетите кинотеатр, выставки, сделайте в доме генеральную уборку. Можно завести домашнее животное – собаку, кошку, хомяка, попугаев или рыбок. Забота о беззащитном существе может мобилизовать ребенка и настроить его на позитивный лад. </a:t>
            </a:r>
          </a:p>
          <a:p>
            <a:r>
              <a:rPr lang="ru-RU" dirty="0" smtClean="0"/>
              <a:t>Следите за соблюдением подростком режима дня. Следите за тем, чтобы он хорошо высыпался, нормально питался, достаточно времени находился на свежем воздухе, занимался подвижными видами спорта. </a:t>
            </a:r>
          </a:p>
          <a:p>
            <a:r>
              <a:rPr lang="ru-RU" dirty="0" smtClean="0"/>
              <a:t>Если необходимо, обратитесь за консультацией к специалисту – психологу, психиатру. </a:t>
            </a:r>
          </a:p>
          <a:p>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17</a:t>
            </a:fld>
            <a:endParaRPr lang="ru-RU"/>
          </a:p>
        </p:txBody>
      </p:sp>
    </p:spTree>
    <p:extLst>
      <p:ext uri="{BB962C8B-B14F-4D97-AF65-F5344CB8AC3E}">
        <p14:creationId xmlns:p14="http://schemas.microsoft.com/office/powerpoint/2010/main" val="3307723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Если замечена склонность школьника к самоубийству, следующие советы помогут изменить ситуацию.</a:t>
            </a:r>
          </a:p>
          <a:p>
            <a:r>
              <a:rPr lang="ru-RU" dirty="0" smtClean="0"/>
              <a:t>1. Внимательно выслушайте решившегося на самоубийство подростка. В состоянии душевного кризиса любому из нас, прежде всего, необходим кто-нибудь, кто готов нас выслушать. Приложите все усилия, чтобы понять проблему, скрытую за словами.</a:t>
            </a:r>
          </a:p>
          <a:p>
            <a:r>
              <a:rPr lang="ru-RU" dirty="0" smtClean="0"/>
              <a:t>2. Оцените серьезность намерений и чувств ребенка. Если он или она уже имеют конкретный план самоубийства, ситуация более острая, чем если эти планы расплывчаты и неопределенны.</a:t>
            </a:r>
          </a:p>
          <a:p>
            <a:r>
              <a:rPr lang="ru-RU" dirty="0" smtClean="0"/>
              <a:t>3. Оцените глубину эмоционального кризиса. Подросток может испытывать серьезные трудности, но при этом не помышлять о самоубийстве. Часто человек, не давно находившийся в состоянии депрессии, вдруг начинает бурную, неустанную деятельность. Такое поведение также может служить основанием для тревоги.</a:t>
            </a:r>
          </a:p>
          <a:p>
            <a:r>
              <a:rPr lang="ru-RU" dirty="0" smtClean="0"/>
              <a:t>4. Внимательно отнеситесь ко всем, даже самым незначительным обидам и жалобам. Не пренебрегайте ничем из сказанного. Он или она могут и не давать волю чувствам, скрывая свои проблемы, но в то же время находиться в состоянии глубокой депрессии.</a:t>
            </a:r>
          </a:p>
          <a:p>
            <a:r>
              <a:rPr lang="ru-RU" dirty="0" smtClean="0"/>
              <a:t>5. Не бойтесь прямо спросить, не думают ли он или она о самоубийстве. Опыт показывает, что такой вопрос редко приносит вред. Часто подросток бывает рад возможности открыто высказать свои проблемы. </a:t>
            </a:r>
          </a:p>
          <a:p>
            <a:endParaRPr lang="ru-RU" dirty="0" smtClean="0"/>
          </a:p>
          <a:p>
            <a:r>
              <a:rPr lang="ru-RU" dirty="0" smtClean="0"/>
              <a:t>Следующие вопросы и замечания помогут завести разговор о самоубийстве и определить степень риска в данной ситуации:</a:t>
            </a:r>
          </a:p>
          <a:p>
            <a:r>
              <a:rPr lang="ru-RU" dirty="0" smtClean="0"/>
              <a:t>•Похоже, у тебя что-то стряслось. Что тебя мучает? (Так можно завязать разговор о проблемах подростка.) </a:t>
            </a:r>
          </a:p>
          <a:p>
            <a:r>
              <a:rPr lang="ru-RU" dirty="0" smtClean="0"/>
              <a:t>•Ты думал когда-нибудь о самоубийстве? </a:t>
            </a:r>
          </a:p>
          <a:p>
            <a:r>
              <a:rPr lang="ru-RU" dirty="0" smtClean="0"/>
              <a:t>•Каким образом ты собираешься это сделать? (Этот вопрос поможет определить степень риска: чем более подробно разработан план, тем выше вероятность его осуществления). </a:t>
            </a:r>
          </a:p>
          <a:p>
            <a:endParaRPr lang="ru-RU" dirty="0" smtClean="0"/>
          </a:p>
          <a:p>
            <a:r>
              <a:rPr lang="ru-RU" dirty="0" smtClean="0"/>
              <a:t>Во время беседы о суициде человека необходимо убедить в следующем:</a:t>
            </a:r>
          </a:p>
          <a:p>
            <a:r>
              <a:rPr lang="ru-RU" dirty="0" smtClean="0"/>
              <a:t>•что тяжелое эмоциональное состояние, переживаемое им в настоящий момент является, временным;</a:t>
            </a:r>
          </a:p>
          <a:p>
            <a:r>
              <a:rPr lang="ru-RU" dirty="0" smtClean="0"/>
              <a:t>•что его жизнь нужна родным, близким, друзьям и уход его из жизни станет для них тяжелым ударом;</a:t>
            </a:r>
          </a:p>
          <a:p>
            <a:r>
              <a:rPr lang="ru-RU" dirty="0" smtClean="0"/>
              <a:t>•что он, безусловно, имеет право распоряжаться своей жизнью, но решение вопроса об уходе из нее в силу его крайней важности, лучше отложить на некоторое время, спокойно все обдумать и т.д.</a:t>
            </a:r>
          </a:p>
          <a:p>
            <a:r>
              <a:rPr lang="ru-RU" dirty="0" smtClean="0"/>
              <a:t>Утверждения о том, что кризис уже миновал, не должны ввести вас в заблуждение. Часто ребенок может почувствовать облегчение после разговора о самоубийстве, но вскоре опять вернется к тем же мыслям. Поэтому так важно не оставлять его в одиночестве даже после успешного разговора. Поддерживайте его и будьте настойчивы. Человеку в состоянии душевного кризиса нужны строгие утвердительные указания. Осознание вашей компетентности, заинтересованности в его судьбе и готовности помочь дадут ему эмоциональную опору. Убедите его в том, что он сделал верный шаг, приняв вашу помощь. Оцените его внутренние резервы. Если человек сохранил способность анализировать и воспринимать советы окружающих, ему будет легче вернуть душевные силы и стабильность. Следует принять во внимание и другие возможные источники помощи: друзей, семью, врачей, священников, к которым можно обратиться. Попытайтесь убедить подростка обратиться к специалистам (психолог, врач). В противном случае обратитесь к ним сами, чтобы вместе разработать стратегию помощи.</a:t>
            </a:r>
          </a:p>
          <a:p>
            <a:endParaRPr lang="ru-RU" dirty="0" smtClean="0"/>
          </a:p>
          <a:p>
            <a:r>
              <a:rPr lang="ru-RU" dirty="0" smtClean="0"/>
              <a:t> В случае необходимости обращайтесь за помощью к специалистам. </a:t>
            </a:r>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18</a:t>
            </a:fld>
            <a:endParaRPr lang="ru-RU"/>
          </a:p>
        </p:txBody>
      </p:sp>
    </p:spTree>
    <p:extLst>
      <p:ext uri="{BB962C8B-B14F-4D97-AF65-F5344CB8AC3E}">
        <p14:creationId xmlns:p14="http://schemas.microsoft.com/office/powerpoint/2010/main" val="2684530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Преимущества этого вида бесплатной психологической помощи:</a:t>
            </a:r>
          </a:p>
          <a:p>
            <a:r>
              <a:rPr lang="ru-RU" dirty="0" smtClean="0"/>
              <a:t>Анонимность, доступность, возможность получить помощь, не выходя из дома, в любое время дня и ночи (круглосуточно).</a:t>
            </a:r>
          </a:p>
          <a:p>
            <a:r>
              <a:rPr lang="ru-RU" dirty="0" smtClean="0"/>
              <a:t>Недостатки:</a:t>
            </a:r>
          </a:p>
          <a:p>
            <a:r>
              <a:rPr lang="ru-RU" dirty="0" smtClean="0"/>
              <a:t>Не всегда есть возможность дозвониться (обычно это проще сделать поздно ночью или рано утром).</a:t>
            </a:r>
          </a:p>
          <a:p>
            <a:r>
              <a:rPr lang="ru-RU" dirty="0" smtClean="0"/>
              <a:t>Есть вероятность, что Ваше общение может прерваться из-за технических причин или из-за того, что кто-то помешает.</a:t>
            </a:r>
          </a:p>
          <a:p>
            <a:r>
              <a:rPr lang="ru-RU" dirty="0" smtClean="0"/>
              <a:t>Возможности телефонного консультирования по сравнению с очным ограничены. </a:t>
            </a:r>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20</a:t>
            </a:fld>
            <a:endParaRPr lang="ru-RU"/>
          </a:p>
        </p:txBody>
      </p:sp>
    </p:spTree>
    <p:extLst>
      <p:ext uri="{BB962C8B-B14F-4D97-AF65-F5344CB8AC3E}">
        <p14:creationId xmlns:p14="http://schemas.microsoft.com/office/powerpoint/2010/main" val="203334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2</a:t>
            </a:fld>
            <a:endParaRPr lang="ru-RU"/>
          </a:p>
        </p:txBody>
      </p:sp>
    </p:spTree>
    <p:extLst>
      <p:ext uri="{BB962C8B-B14F-4D97-AF65-F5344CB8AC3E}">
        <p14:creationId xmlns:p14="http://schemas.microsoft.com/office/powerpoint/2010/main" val="899257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Преимущества:</a:t>
            </a:r>
          </a:p>
          <a:p>
            <a:r>
              <a:rPr lang="ru-RU" dirty="0" smtClean="0"/>
              <a:t>Возможность получить полноценную очную психологическую консультацию.</a:t>
            </a:r>
          </a:p>
          <a:p>
            <a:r>
              <a:rPr lang="ru-RU" dirty="0" smtClean="0"/>
              <a:t>Недостатки:</a:t>
            </a:r>
          </a:p>
          <a:p>
            <a:r>
              <a:rPr lang="ru-RU" dirty="0" smtClean="0"/>
              <a:t>Взрослых бесплатно в таких центрах принимают в 2 случаях:</a:t>
            </a:r>
          </a:p>
          <a:p>
            <a:r>
              <a:rPr lang="ru-RU" dirty="0" smtClean="0"/>
              <a:t>- либо по вопросам, связанным с детьми до 18 лет;</a:t>
            </a:r>
          </a:p>
          <a:p>
            <a:r>
              <a:rPr lang="ru-RU" dirty="0" smtClean="0"/>
              <a:t>- либо людей в кризисном состоянии – то есть попавших в очень сложную психологическую и жизненную ситуацию, связанную с угрозой, утратой, унижением, из которой человек не может самостоятельно найти выход. Примерами таких ситуаций могут быть незапланированная беременность, физическое и сексуальное насилие, потеря близкого, развод, желание покончить с жизнью самоубийством и т.д. Если Ваша ситуация не попадает под определение кризисной, то  бесплатную консультацию могут оказать не всегда.</a:t>
            </a:r>
          </a:p>
          <a:p>
            <a:r>
              <a:rPr lang="ru-RU" dirty="0" smtClean="0"/>
              <a:t>Скорее всего, бесплатная консультация будет разовой, что не всегда бывает достаточно для улучшения Вашего состояния или решения проблемы.</a:t>
            </a:r>
          </a:p>
          <a:p>
            <a:r>
              <a:rPr lang="ru-RU" dirty="0" smtClean="0"/>
              <a:t> </a:t>
            </a:r>
          </a:p>
          <a:p>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21</a:t>
            </a:fld>
            <a:endParaRPr lang="ru-RU"/>
          </a:p>
        </p:txBody>
      </p:sp>
    </p:spTree>
    <p:extLst>
      <p:ext uri="{BB962C8B-B14F-4D97-AF65-F5344CB8AC3E}">
        <p14:creationId xmlns:p14="http://schemas.microsoft.com/office/powerpoint/2010/main" val="43805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Как сказал философ: смысла жизни нет, пока ты сам себе его не придумаешь!</a:t>
            </a:r>
          </a:p>
          <a:p>
            <a:endParaRPr lang="ru-RU" dirty="0" smtClean="0"/>
          </a:p>
          <a:p>
            <a:r>
              <a:rPr lang="ru-RU" dirty="0" smtClean="0"/>
              <a:t>Вывод. Суть любой поддержки человека, находящегося в этой ситуации депрессии, когда этот фундамент смысла жизни из под ног ушел, дать ему другой, вернуть почву, вернуть ощущение «нужности» и необходимости, того, что он в этом мире кому-то нужен: дайте ему этот смысл. Покажите, что вы его любите. Кто в мире будет принимать и любить меня и принимать просто за то, что я есть, вне зависимости от поступков, которые я совершаю, от слов, которые употребляю, от того как веду себя, если не мои собственные мама и папа, кому еще я нужен в этом мире так сильно.</a:t>
            </a:r>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22</a:t>
            </a:fld>
            <a:endParaRPr lang="ru-RU"/>
          </a:p>
        </p:txBody>
      </p:sp>
    </p:spTree>
    <p:extLst>
      <p:ext uri="{BB962C8B-B14F-4D97-AF65-F5344CB8AC3E}">
        <p14:creationId xmlns:p14="http://schemas.microsoft.com/office/powerpoint/2010/main" val="1870148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P.S. Проанализируйте отношения с детьми.</a:t>
            </a:r>
          </a:p>
          <a:p>
            <a:r>
              <a:rPr lang="ru-RU" dirty="0" smtClean="0"/>
              <a:t>       Будьте внимательны к ним, их словам и поступкам</a:t>
            </a:r>
            <a:r>
              <a:rPr lang="ru-RU" baseline="0" dirty="0" smtClean="0"/>
              <a:t> и </a:t>
            </a:r>
            <a:endParaRPr lang="ru-RU" dirty="0" smtClean="0"/>
          </a:p>
          <a:p>
            <a:r>
              <a:rPr lang="ru-RU" dirty="0" smtClean="0"/>
              <a:t>       не жалейте любви для своих детей.</a:t>
            </a:r>
          </a:p>
          <a:p>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23</a:t>
            </a:fld>
            <a:endParaRPr lang="ru-RU"/>
          </a:p>
        </p:txBody>
      </p:sp>
    </p:spTree>
    <p:extLst>
      <p:ext uri="{BB962C8B-B14F-4D97-AF65-F5344CB8AC3E}">
        <p14:creationId xmlns:p14="http://schemas.microsoft.com/office/powerpoint/2010/main" val="2167301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педагога): </a:t>
            </a:r>
          </a:p>
          <a:p>
            <a:r>
              <a:rPr lang="ru-RU" dirty="0" smtClean="0"/>
              <a:t>Используемая литература:</a:t>
            </a:r>
          </a:p>
          <a:p>
            <a:r>
              <a:rPr lang="ru-RU" dirty="0" smtClean="0"/>
              <a:t>Аверин В.А. Психология детей и подростков. - С.-П., 1994.</a:t>
            </a:r>
          </a:p>
          <a:p>
            <a:r>
              <a:rPr lang="ru-RU" dirty="0" err="1" smtClean="0"/>
              <a:t>Йулийана</a:t>
            </a:r>
            <a:r>
              <a:rPr lang="ru-RU" dirty="0" smtClean="0"/>
              <a:t> </a:t>
            </a:r>
            <a:r>
              <a:rPr lang="ru-RU" dirty="0" err="1" smtClean="0"/>
              <a:t>Пурич-Пейакович</a:t>
            </a:r>
            <a:r>
              <a:rPr lang="ru-RU" dirty="0" smtClean="0"/>
              <a:t>, </a:t>
            </a:r>
            <a:r>
              <a:rPr lang="ru-RU" dirty="0" err="1" smtClean="0"/>
              <a:t>Душан</a:t>
            </a:r>
            <a:r>
              <a:rPr lang="ru-RU" dirty="0" smtClean="0"/>
              <a:t> Й. </a:t>
            </a:r>
            <a:r>
              <a:rPr lang="ru-RU" dirty="0" err="1" smtClean="0"/>
              <a:t>Дуньич</a:t>
            </a:r>
            <a:r>
              <a:rPr lang="ru-RU" dirty="0" smtClean="0"/>
              <a:t>. Самоубийство подростков - Медицина 2000г.</a:t>
            </a:r>
          </a:p>
          <a:p>
            <a:r>
              <a:rPr lang="ru-RU" dirty="0" err="1" smtClean="0"/>
              <a:t>Личко</a:t>
            </a:r>
            <a:r>
              <a:rPr lang="ru-RU" dirty="0" smtClean="0"/>
              <a:t> А.Е. Психопатии и акцентуации характера у подростков. Л.: Медицина, 1983.</a:t>
            </a:r>
          </a:p>
          <a:p>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24</a:t>
            </a:fld>
            <a:endParaRPr lang="ru-RU"/>
          </a:p>
        </p:txBody>
      </p:sp>
    </p:spTree>
    <p:extLst>
      <p:ext uri="{BB962C8B-B14F-4D97-AF65-F5344CB8AC3E}">
        <p14:creationId xmlns:p14="http://schemas.microsoft.com/office/powerpoint/2010/main" val="99495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Вопрос, о котором многие боятся даже задумываться и отгоняют мысли об этом, настолько страшным и невообразимым это кажется для многих. И такое отношение к нему вполне нормально, потому что смерь сама по себе – это страшно и невообразимо. Человек не хочет умирать, В его сути биологической заложено изначально - выжить и избежать ситуаций ведущих к смерти. А вот если человек смирился с мыслью о смерти, вынашивает ее и готов к этому, а тем более ребенок - вот это уже настораживает.</a:t>
            </a:r>
          </a:p>
          <a:p>
            <a:r>
              <a:rPr lang="ru-RU" dirty="0" smtClean="0"/>
              <a:t>Самое важное в жизни каждого родителя – жизнь его ребенка. Горе родителей, пережившего смерть сына или дочери не сравнить ни с каким другим. Еще страшнее, когда подросток сам сделал такой выбор. Сегодня мы разберёмся в  причинах, мотивах, признаках суицидального поведения подростков и поговорим о том, как можно его предотвратить. </a:t>
            </a:r>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3</a:t>
            </a:fld>
            <a:endParaRPr lang="ru-RU"/>
          </a:p>
        </p:txBody>
      </p:sp>
    </p:spTree>
    <p:extLst>
      <p:ext uri="{BB962C8B-B14F-4D97-AF65-F5344CB8AC3E}">
        <p14:creationId xmlns:p14="http://schemas.microsoft.com/office/powerpoint/2010/main" val="568989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Какая ужасная статистика.</a:t>
            </a:r>
          </a:p>
          <a:p>
            <a:r>
              <a:rPr lang="ru-RU" dirty="0" smtClean="0"/>
              <a:t>Реже всего самоубийства наблюдаются среди детей младше 13 лет, а чаще всего — среди лиц 17 лет и старше. </a:t>
            </a:r>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4</a:t>
            </a:fld>
            <a:endParaRPr lang="ru-RU"/>
          </a:p>
        </p:txBody>
      </p:sp>
    </p:spTree>
    <p:extLst>
      <p:ext uri="{BB962C8B-B14F-4D97-AF65-F5344CB8AC3E}">
        <p14:creationId xmlns:p14="http://schemas.microsoft.com/office/powerpoint/2010/main" val="404680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За последние 15 лет число самоубийств среди подростков от 15 до 24 лет увеличилось в 2 раза и в ряду причин смертности во многих экономически развитых странах, причина самоубийств стоит на 2-3 местах. </a:t>
            </a:r>
          </a:p>
          <a:p>
            <a:r>
              <a:rPr lang="ru-RU" dirty="0" smtClean="0"/>
              <a:t>На сегодняшний день этот вопрос очень остро стал в нашей стране, в социальных сетях появились</a:t>
            </a:r>
            <a:r>
              <a:rPr lang="ru-RU" baseline="0" dirty="0" smtClean="0"/>
              <a:t> «группы смерти». Цель которых спровоцировать , довести подростка до суицида. Таких групп много, они появляются сменяя названия, но цель у всех одна.</a:t>
            </a:r>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5</a:t>
            </a:fld>
            <a:endParaRPr lang="ru-RU"/>
          </a:p>
        </p:txBody>
      </p:sp>
    </p:spTree>
    <p:extLst>
      <p:ext uri="{BB962C8B-B14F-4D97-AF65-F5344CB8AC3E}">
        <p14:creationId xmlns:p14="http://schemas.microsoft.com/office/powerpoint/2010/main" val="236987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Давайте определим, что же такое суицид?</a:t>
            </a:r>
          </a:p>
          <a:p>
            <a:r>
              <a:rPr lang="ru-RU" dirty="0" smtClean="0"/>
              <a:t>Суицид – умышленное самоповреждение со смертельным исходом, (лишение себя жизни). </a:t>
            </a:r>
          </a:p>
          <a:p>
            <a:r>
              <a:rPr lang="ru-RU" dirty="0" smtClean="0"/>
              <a:t>Суицидальное поведение – это проявление суицидальной активности – мысли, намерения, высказывания, угрозы, попытки, покушения. </a:t>
            </a:r>
          </a:p>
          <a:p>
            <a:r>
              <a:rPr lang="ru-RU" dirty="0" err="1" smtClean="0"/>
              <a:t>Суицидент</a:t>
            </a:r>
            <a:r>
              <a:rPr lang="ru-RU" dirty="0" smtClean="0"/>
              <a:t> – человек, совершивший попытку суицида, либо демонстрирующий суицидальные наклонности.</a:t>
            </a:r>
          </a:p>
          <a:p>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6</a:t>
            </a:fld>
            <a:endParaRPr lang="ru-RU"/>
          </a:p>
        </p:txBody>
      </p:sp>
    </p:spTree>
    <p:extLst>
      <p:ext uri="{BB962C8B-B14F-4D97-AF65-F5344CB8AC3E}">
        <p14:creationId xmlns:p14="http://schemas.microsoft.com/office/powerpoint/2010/main" val="2187244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Различают следующие типы суицидального поведения: </a:t>
            </a:r>
          </a:p>
          <a:p>
            <a:r>
              <a:rPr lang="ru-RU" dirty="0" smtClean="0"/>
              <a:t>Демонстративное суицидальное поведение - это изображение попыток самоубийства без реального намерения покончить с жизнью, с расчетом на спасение. Все действия направлены на привлечение внимания, интереса к собственной персоне, жалость, сочувствие, оказание давления на окружающих с целью изменения конфликтной ситуации в благоприятную сторону. Это может быть и попытка своеобразного шантажа. Смертельный исход в данном случае является следствием роковой случайности. </a:t>
            </a:r>
          </a:p>
          <a:p>
            <a:r>
              <a:rPr lang="ru-RU" dirty="0" smtClean="0"/>
              <a:t>Аффективное суицидальное поведение - суицидальные действия, совершенные под влиянием ярких эмоций. В таких случаях подросток действует импульсивно, не имея четкого плана своих действий. Как правило, сильные негативные эмоции - обида, гнев, - затмевают собой реальное восприятие действительности и подросток, руководствуясь ими, совершает суицидальные действия.</a:t>
            </a:r>
          </a:p>
          <a:p>
            <a:r>
              <a:rPr lang="ru-RU" dirty="0" smtClean="0"/>
              <a:t>Истинное суицидальное поведение - характеризуется продуманным планом действий. Подросток готовится к совершению суицидального действия. В оставленных записках звучит мотив собственной вины, самобичевания, забота о близких, которые не должны чувствовать причастности к совершенному действию.  Поскольку действия являются продуманными, такие суицидальные попытки чаще заканчиваются смертью. </a:t>
            </a:r>
          </a:p>
          <a:p>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7</a:t>
            </a:fld>
            <a:endParaRPr lang="ru-RU"/>
          </a:p>
        </p:txBody>
      </p:sp>
    </p:spTree>
    <p:extLst>
      <p:ext uri="{BB962C8B-B14F-4D97-AF65-F5344CB8AC3E}">
        <p14:creationId xmlns:p14="http://schemas.microsoft.com/office/powerpoint/2010/main" val="128314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9580" algn="just">
              <a:spcAft>
                <a:spcPts val="0"/>
              </a:spcAft>
            </a:pPr>
            <a:r>
              <a:rPr lang="ru-RU" sz="1200" i="1" dirty="0" smtClean="0">
                <a:effectLst/>
                <a:latin typeface="Times New Roman"/>
                <a:ea typeface="Times New Roman"/>
              </a:rPr>
              <a:t>Первая стадия</a:t>
            </a:r>
            <a:r>
              <a:rPr lang="ru-RU" sz="1200" dirty="0" smtClean="0">
                <a:effectLst/>
                <a:latin typeface="Times New Roman"/>
                <a:ea typeface="Times New Roman"/>
              </a:rPr>
              <a:t> - стадия вопросов о смерти и смысле жизни. В этот период формируются суицидальные мысли, которые могут проявляться в виде заявлений о том, что «надоела такая жизнь», «вот бы уснуть и не проснуться», возникновением интереса к проблемам жизни и смерти и т.д. Эта стадия также характеризуется представлениями, фантазиями и размышлениями о своей смерти, но не на тему лишения себя жизни. Примером являются высказывания типа: «Чем так жить, лучше умереть», «Хочется уснуть и не проснуться» и т. д.</a:t>
            </a:r>
            <a:endParaRPr lang="ru-RU" sz="1400" dirty="0" smtClean="0">
              <a:effectLst/>
              <a:latin typeface="Times New Roman"/>
              <a:ea typeface="Times New Roman"/>
            </a:endParaRPr>
          </a:p>
          <a:p>
            <a:pPr indent="449580" algn="just">
              <a:spcAft>
                <a:spcPts val="0"/>
              </a:spcAft>
            </a:pPr>
            <a:r>
              <a:rPr lang="ru-RU" sz="1200" i="1" dirty="0" smtClean="0">
                <a:effectLst/>
                <a:latin typeface="Times New Roman"/>
                <a:ea typeface="Times New Roman"/>
              </a:rPr>
              <a:t>Вторая стадия</a:t>
            </a:r>
            <a:r>
              <a:rPr lang="ru-RU" sz="1200" dirty="0" smtClean="0">
                <a:effectLst/>
                <a:latin typeface="Times New Roman"/>
                <a:ea typeface="Times New Roman"/>
              </a:rPr>
              <a:t> - это суицидальные замыслы. Это активная форма проявления желания покончить с собой, она сопровождается разработкой плана реализации суицидальных замыслов, продумываются способы, время и место совершения самоубийства. У подростков отмечаются высказывания о своих намерениях.</a:t>
            </a:r>
            <a:endParaRPr lang="ru-RU" sz="1400" dirty="0" smtClean="0">
              <a:effectLst/>
              <a:latin typeface="Times New Roman"/>
              <a:ea typeface="Times New Roman"/>
            </a:endParaRPr>
          </a:p>
          <a:p>
            <a:pPr indent="449580" algn="just">
              <a:spcAft>
                <a:spcPts val="0"/>
              </a:spcAft>
            </a:pPr>
            <a:r>
              <a:rPr lang="ru-RU" sz="1200" i="1" dirty="0" smtClean="0">
                <a:effectLst/>
                <a:latin typeface="Times New Roman"/>
                <a:ea typeface="Times New Roman"/>
              </a:rPr>
              <a:t>Третья стадия -</a:t>
            </a:r>
            <a:r>
              <a:rPr lang="ru-RU" sz="1200" dirty="0" smtClean="0">
                <a:effectLst/>
                <a:latin typeface="Times New Roman"/>
                <a:ea typeface="Times New Roman"/>
              </a:rPr>
              <a:t> суицидальные намерения и собственно суицидальная попытка. </a:t>
            </a:r>
            <a:endParaRPr lang="ru-RU" sz="1400" dirty="0" smtClean="0">
              <a:effectLst/>
              <a:latin typeface="Times New Roman"/>
              <a:ea typeface="Times New Roman"/>
            </a:endParaRPr>
          </a:p>
          <a:p>
            <a:pPr indent="449580" algn="just">
              <a:spcAft>
                <a:spcPts val="0"/>
              </a:spcAft>
            </a:pPr>
            <a:r>
              <a:rPr lang="ru-RU" sz="1200" dirty="0" smtClean="0">
                <a:effectLst/>
                <a:latin typeface="Times New Roman"/>
                <a:ea typeface="Times New Roman"/>
              </a:rPr>
              <a:t>После попытки суицида наступает период, когда к ребенку относятся с повышенным вниманием и заботой. В этот период маловероятно повторение суицидальных действий. По истечении трех месяцев взрослые, видя, что ребенок внешне спокоен, не высказывает мыслей о суициде и не пытается повторить попытку, перестают внимательно относиться к ребенку, т.к. считают, что ребенок преодолел кризис и с ним все в порядке. Но в тот момент, когда взрослые перестают волноваться за состояние ребенка, как отмечает ряд исследователей, и совершаются повторные попытки суицида, поэтому необходимо на протяжении длительного времени наблюдать за ребенком, оказывать ему поддержку.</a:t>
            </a:r>
            <a:endParaRPr lang="ru-RU" sz="1400" dirty="0" smtClean="0">
              <a:effectLst/>
              <a:latin typeface="Times New Roman"/>
              <a:ea typeface="Times New Roman"/>
            </a:endParaRPr>
          </a:p>
          <a:p>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8</a:t>
            </a:fld>
            <a:endParaRPr lang="ru-RU"/>
          </a:p>
        </p:txBody>
      </p:sp>
    </p:spTree>
    <p:extLst>
      <p:ext uri="{BB962C8B-B14F-4D97-AF65-F5344CB8AC3E}">
        <p14:creationId xmlns:p14="http://schemas.microsoft.com/office/powerpoint/2010/main" val="3194562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Почему же подростки пытаются покончить собой? Какие причины, факторы могут способствовать принятию такого решения?</a:t>
            </a:r>
          </a:p>
          <a:p>
            <a:r>
              <a:rPr lang="ru-RU" dirty="0" smtClean="0"/>
              <a:t>Причины подросткового суицида (почему?):</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Безразличие со стороны родителей и друзей, неурядицы в семье и трудности в школе, психологическая неподготовленность к раннему половому созреванию – все это может привести подростка к мысли о самоубийстве, как средстве избавления от угнетающих его проблем.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Дефицит общения со сверстниками чаще других отмечаются в качестве причин попыток самоубийства подростков.</a:t>
            </a:r>
          </a:p>
          <a:p>
            <a:r>
              <a:rPr lang="ru-RU" dirty="0" smtClean="0"/>
              <a:t>- Дети из неблагополучных семей, в силу недостаточного внимания к себе ищут самостоятельно выход из положения…</a:t>
            </a:r>
          </a:p>
          <a:p>
            <a:r>
              <a:rPr lang="ru-RU" dirty="0" smtClean="0"/>
              <a:t>- Причиной покушение на самоубийство может быть депрессия, вызванная потерей объекта любви, любимого человека, сопровождается печалью, подавленностью, потерей интереса к жизни .</a:t>
            </a:r>
          </a:p>
          <a:p>
            <a:r>
              <a:rPr lang="ru-RU" dirty="0" smtClean="0"/>
              <a:t>- Подростки, могут быть очень восприимчив и нестабилен, тяжелее переживать неудачи в личных отношениях, чем другие.</a:t>
            </a:r>
          </a:p>
          <a:p>
            <a:r>
              <a:rPr lang="ru-RU" dirty="0" smtClean="0"/>
              <a:t>- Потенциальные самоубийцы часто имеют покончивших собой родственников или предков. Т.Е у них перед глазами стоит пример такого решения вопроса.</a:t>
            </a:r>
          </a:p>
          <a:p>
            <a:r>
              <a:rPr lang="ru-RU" dirty="0" smtClean="0"/>
              <a:t>- Конечно, суицид может быть результатом душевной болезни. Некоторые подростки страдают галлюцинациями. Когда чей-то голос приказывает им покончить собой.</a:t>
            </a:r>
          </a:p>
          <a:p>
            <a:r>
              <a:rPr lang="ru-RU" dirty="0" smtClean="0"/>
              <a:t>-Причиной самоубийства может быть чувство вины, страха, враждебности </a:t>
            </a:r>
          </a:p>
          <a:p>
            <a:r>
              <a:rPr lang="ru-RU" dirty="0" smtClean="0"/>
              <a:t>Иногда депрессия может и не проявиться столь явно: подросток старается скрыть ее за повышенной активностью, чрезмерным вниманием к мелочам или вызывающим поведением – правонарушениями, употреблением наркотиков, беспорядочными сексуальными связями. Уже само это поведение – призыв – обратите внимание! Со мной что-то происходит.</a:t>
            </a:r>
          </a:p>
          <a:p>
            <a:endParaRPr lang="ru-RU" dirty="0" smtClean="0"/>
          </a:p>
          <a:p>
            <a:r>
              <a:rPr lang="ru-RU" dirty="0" smtClean="0"/>
              <a:t>Но всех эти причины объединяет одна самая глубокая:</a:t>
            </a:r>
          </a:p>
          <a:p>
            <a:r>
              <a:rPr lang="ru-RU" dirty="0" smtClean="0"/>
              <a:t>Предполагается, что одна из главных причин этого служит их неумение почувствовать себя равноправными членами подростковой общности,</a:t>
            </a:r>
          </a:p>
          <a:p>
            <a:r>
              <a:rPr lang="ru-RU" dirty="0" smtClean="0"/>
              <a:t>самая основная причина любого подросткового суицида - непонимание и одиночества человека. </a:t>
            </a:r>
          </a:p>
          <a:p>
            <a:r>
              <a:rPr lang="ru-RU" dirty="0" smtClean="0"/>
              <a:t>Подросток решается на это  по сути, потому что его не понимают. Он не чувствует себя любимым и значимым в жизни окружающих его людей. </a:t>
            </a:r>
          </a:p>
          <a:p>
            <a:r>
              <a:rPr lang="ru-RU" dirty="0" smtClean="0"/>
              <a:t>Попытка самоубийства – это крик о помощи, желание привлечь внимание к своей беде или вызвать сочувствие окружающих. Поднимая на себя руку, ребенок прибегает к последнему аргументу. </a:t>
            </a:r>
          </a:p>
          <a:p>
            <a:endParaRPr lang="ru-RU" dirty="0"/>
          </a:p>
        </p:txBody>
      </p:sp>
      <p:sp>
        <p:nvSpPr>
          <p:cNvPr id="4" name="Номер слайда 3"/>
          <p:cNvSpPr>
            <a:spLocks noGrp="1"/>
          </p:cNvSpPr>
          <p:nvPr>
            <p:ph type="sldNum" sz="quarter" idx="10"/>
          </p:nvPr>
        </p:nvSpPr>
        <p:spPr/>
        <p:txBody>
          <a:bodyPr/>
          <a:lstStyle/>
          <a:p>
            <a:fld id="{C9E11774-C977-4A10-BC9D-537F3B7117B1}" type="slidenum">
              <a:rPr lang="ru-RU" smtClean="0"/>
              <a:t>9</a:t>
            </a:fld>
            <a:endParaRPr lang="ru-RU"/>
          </a:p>
        </p:txBody>
      </p:sp>
    </p:spTree>
    <p:extLst>
      <p:ext uri="{BB962C8B-B14F-4D97-AF65-F5344CB8AC3E}">
        <p14:creationId xmlns:p14="http://schemas.microsoft.com/office/powerpoint/2010/main" val="393007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99F98A25-0435-47A2-A213-2B3FDFB7F248}" type="datetimeFigureOut">
              <a:rPr lang="ru-RU" smtClean="0"/>
              <a:t>18.11.2020</a:t>
            </a:fld>
            <a:endParaRPr lang="ru-RU"/>
          </a:p>
        </p:txBody>
      </p:sp>
      <p:sp>
        <p:nvSpPr>
          <p:cNvPr id="16" name="Slide Number Placeholder 15"/>
          <p:cNvSpPr>
            <a:spLocks noGrp="1"/>
          </p:cNvSpPr>
          <p:nvPr>
            <p:ph type="sldNum" sz="quarter" idx="11"/>
          </p:nvPr>
        </p:nvSpPr>
        <p:spPr/>
        <p:txBody>
          <a:bodyPr/>
          <a:lstStyle/>
          <a:p>
            <a:fld id="{33866488-6A35-4288-8050-ECA2E9F42894}"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9F98A25-0435-47A2-A213-2B3FDFB7F248}" type="datetimeFigureOut">
              <a:rPr lang="ru-RU" smtClean="0"/>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866488-6A35-4288-8050-ECA2E9F4289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9F98A25-0435-47A2-A213-2B3FDFB7F248}" type="datetimeFigureOut">
              <a:rPr lang="ru-RU" smtClean="0"/>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866488-6A35-4288-8050-ECA2E9F4289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99F98A25-0435-47A2-A213-2B3FDFB7F248}" type="datetimeFigureOut">
              <a:rPr lang="ru-RU" smtClean="0"/>
              <a:t>18.11.2020</a:t>
            </a:fld>
            <a:endParaRPr lang="ru-RU"/>
          </a:p>
        </p:txBody>
      </p:sp>
      <p:sp>
        <p:nvSpPr>
          <p:cNvPr id="15" name="Slide Number Placeholder 14"/>
          <p:cNvSpPr>
            <a:spLocks noGrp="1"/>
          </p:cNvSpPr>
          <p:nvPr>
            <p:ph type="sldNum" sz="quarter" idx="11"/>
          </p:nvPr>
        </p:nvSpPr>
        <p:spPr/>
        <p:txBody>
          <a:bodyPr/>
          <a:lstStyle/>
          <a:p>
            <a:fld id="{33866488-6A35-4288-8050-ECA2E9F42894}"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99F98A25-0435-47A2-A213-2B3FDFB7F248}" type="datetimeFigureOut">
              <a:rPr lang="ru-RU" smtClean="0"/>
              <a:t>18.11.2020</a:t>
            </a:fld>
            <a:endParaRPr lang="ru-RU"/>
          </a:p>
        </p:txBody>
      </p:sp>
      <p:sp>
        <p:nvSpPr>
          <p:cNvPr id="13" name="Slide Number Placeholder 12"/>
          <p:cNvSpPr>
            <a:spLocks noGrp="1"/>
          </p:cNvSpPr>
          <p:nvPr>
            <p:ph type="sldNum" sz="quarter" idx="11"/>
          </p:nvPr>
        </p:nvSpPr>
        <p:spPr/>
        <p:txBody>
          <a:bodyPr/>
          <a:lstStyle/>
          <a:p>
            <a:fld id="{33866488-6A35-4288-8050-ECA2E9F42894}"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9F98A25-0435-47A2-A213-2B3FDFB7F248}" type="datetimeFigureOut">
              <a:rPr lang="ru-RU" smtClean="0"/>
              <a:t>18.11.2020</a:t>
            </a:fld>
            <a:endParaRPr lang="ru-RU"/>
          </a:p>
        </p:txBody>
      </p:sp>
      <p:sp>
        <p:nvSpPr>
          <p:cNvPr id="9" name="Slide Number Placeholder 8"/>
          <p:cNvSpPr>
            <a:spLocks noGrp="1"/>
          </p:cNvSpPr>
          <p:nvPr>
            <p:ph type="sldNum" sz="quarter" idx="11"/>
          </p:nvPr>
        </p:nvSpPr>
        <p:spPr/>
        <p:txBody>
          <a:bodyPr/>
          <a:lstStyle/>
          <a:p>
            <a:fld id="{33866488-6A35-4288-8050-ECA2E9F42894}"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99F98A25-0435-47A2-A213-2B3FDFB7F248}" type="datetimeFigureOut">
              <a:rPr lang="ru-RU" smtClean="0"/>
              <a:t>18.11.2020</a:t>
            </a:fld>
            <a:endParaRPr lang="ru-RU"/>
          </a:p>
        </p:txBody>
      </p:sp>
      <p:sp>
        <p:nvSpPr>
          <p:cNvPr id="15" name="Slide Number Placeholder 14"/>
          <p:cNvSpPr>
            <a:spLocks noGrp="1"/>
          </p:cNvSpPr>
          <p:nvPr>
            <p:ph type="sldNum" sz="quarter" idx="11"/>
          </p:nvPr>
        </p:nvSpPr>
        <p:spPr/>
        <p:txBody>
          <a:bodyPr/>
          <a:lstStyle/>
          <a:p>
            <a:fld id="{33866488-6A35-4288-8050-ECA2E9F42894}"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99F98A25-0435-47A2-A213-2B3FDFB7F248}" type="datetimeFigureOut">
              <a:rPr lang="ru-RU" smtClean="0"/>
              <a:t>18.11.2020</a:t>
            </a:fld>
            <a:endParaRPr lang="ru-RU"/>
          </a:p>
        </p:txBody>
      </p:sp>
      <p:sp>
        <p:nvSpPr>
          <p:cNvPr id="8" name="Slide Number Placeholder 7"/>
          <p:cNvSpPr>
            <a:spLocks noGrp="1"/>
          </p:cNvSpPr>
          <p:nvPr>
            <p:ph type="sldNum" sz="quarter" idx="11"/>
          </p:nvPr>
        </p:nvSpPr>
        <p:spPr/>
        <p:txBody>
          <a:bodyPr/>
          <a:lstStyle/>
          <a:p>
            <a:fld id="{33866488-6A35-4288-8050-ECA2E9F42894}"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9F98A25-0435-47A2-A213-2B3FDFB7F248}" type="datetimeFigureOut">
              <a:rPr lang="ru-RU" smtClean="0"/>
              <a:t>18.11.2020</a:t>
            </a:fld>
            <a:endParaRPr lang="ru-RU"/>
          </a:p>
        </p:txBody>
      </p:sp>
      <p:sp>
        <p:nvSpPr>
          <p:cNvPr id="6" name="Slide Number Placeholder 5"/>
          <p:cNvSpPr>
            <a:spLocks noGrp="1"/>
          </p:cNvSpPr>
          <p:nvPr>
            <p:ph type="sldNum" sz="quarter" idx="11"/>
          </p:nvPr>
        </p:nvSpPr>
        <p:spPr/>
        <p:txBody>
          <a:bodyPr/>
          <a:lstStyle/>
          <a:p>
            <a:fld id="{33866488-6A35-4288-8050-ECA2E9F42894}"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99F98A25-0435-47A2-A213-2B3FDFB7F248}" type="datetimeFigureOut">
              <a:rPr lang="ru-RU" smtClean="0"/>
              <a:t>18.11.2020</a:t>
            </a:fld>
            <a:endParaRPr lang="ru-RU"/>
          </a:p>
        </p:txBody>
      </p:sp>
      <p:sp>
        <p:nvSpPr>
          <p:cNvPr id="16" name="Slide Number Placeholder 15"/>
          <p:cNvSpPr>
            <a:spLocks noGrp="1"/>
          </p:cNvSpPr>
          <p:nvPr>
            <p:ph type="sldNum" sz="quarter" idx="11"/>
          </p:nvPr>
        </p:nvSpPr>
        <p:spPr/>
        <p:txBody>
          <a:bodyPr/>
          <a:lstStyle/>
          <a:p>
            <a:fld id="{33866488-6A35-4288-8050-ECA2E9F42894}"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99F98A25-0435-47A2-A213-2B3FDFB7F248}" type="datetimeFigureOut">
              <a:rPr lang="ru-RU" smtClean="0"/>
              <a:t>18.11.2020</a:t>
            </a:fld>
            <a:endParaRPr lang="ru-RU"/>
          </a:p>
        </p:txBody>
      </p:sp>
      <p:sp>
        <p:nvSpPr>
          <p:cNvPr id="14" name="Slide Number Placeholder 13"/>
          <p:cNvSpPr>
            <a:spLocks noGrp="1"/>
          </p:cNvSpPr>
          <p:nvPr>
            <p:ph type="sldNum" sz="quarter" idx="11"/>
          </p:nvPr>
        </p:nvSpPr>
        <p:spPr/>
        <p:txBody>
          <a:bodyPr/>
          <a:lstStyle/>
          <a:p>
            <a:fld id="{33866488-6A35-4288-8050-ECA2E9F42894}"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9F98A25-0435-47A2-A213-2B3FDFB7F248}" type="datetimeFigureOut">
              <a:rPr lang="ru-RU" smtClean="0"/>
              <a:t>18.11.2020</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33866488-6A35-4288-8050-ECA2E9F42894}"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850" y="341462"/>
            <a:ext cx="8718541" cy="369332"/>
          </a:xfrm>
          <a:prstGeom prst="rect">
            <a:avLst/>
          </a:prstGeom>
          <a:noFill/>
        </p:spPr>
        <p:txBody>
          <a:bodyPr wrap="none" rtlCol="0">
            <a:spAutoFit/>
          </a:bodyPr>
          <a:lstStyle/>
          <a:p>
            <a:r>
              <a:rPr lang="ru-RU" dirty="0" smtClean="0">
                <a:latin typeface="Arial" panose="020B0604020202020204" pitchFamily="34" charset="0"/>
                <a:cs typeface="Arial" panose="020B0604020202020204" pitchFamily="34" charset="0"/>
              </a:rPr>
              <a:t>МБОУ «Каменно-Бродская ООШ</a:t>
            </a:r>
            <a:r>
              <a:rPr lang="ru-RU" dirty="0" smtClean="0">
                <a:latin typeface="Arial" panose="020B0604020202020204" pitchFamily="34" charset="0"/>
                <a:cs typeface="Arial" panose="020B0604020202020204" pitchFamily="34" charset="0"/>
              </a:rPr>
              <a:t>» имени Героя Советского Союза Орехова С.Я.</a:t>
            </a:r>
            <a:endParaRPr lang="ru-RU" dirty="0">
              <a:latin typeface="Arial" panose="020B0604020202020204" pitchFamily="34" charset="0"/>
              <a:cs typeface="Arial" panose="020B0604020202020204" pitchFamily="34" charset="0"/>
            </a:endParaRPr>
          </a:p>
        </p:txBody>
      </p:sp>
      <p:sp>
        <p:nvSpPr>
          <p:cNvPr id="3" name="Прямоугольник 2"/>
          <p:cNvSpPr/>
          <p:nvPr/>
        </p:nvSpPr>
        <p:spPr>
          <a:xfrm>
            <a:off x="1643695" y="1857891"/>
            <a:ext cx="5703869" cy="1754326"/>
          </a:xfrm>
          <a:prstGeom prst="rect">
            <a:avLst/>
          </a:prstGeom>
          <a:noFill/>
        </p:spPr>
        <p:txBody>
          <a:bodyPr wrap="none" lIns="91440" tIns="45720" rIns="91440" bIns="45720">
            <a:spAutoFit/>
          </a:bodyPr>
          <a:lstStyle/>
          <a:p>
            <a:pPr algn="ctr"/>
            <a:r>
              <a:rPr lang="ru-RU"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Подростковый суицид.</a:t>
            </a:r>
          </a:p>
          <a:p>
            <a:pPr algn="ct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Что это такое</a:t>
            </a:r>
          </a:p>
          <a:p>
            <a:pPr algn="ct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и как его предотвратить?</a:t>
            </a:r>
            <a:endParaRPr lang="ru-RU"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920106" y="4940769"/>
            <a:ext cx="7151060" cy="1938992"/>
          </a:xfrm>
          <a:prstGeom prst="rect">
            <a:avLst/>
          </a:prstGeom>
          <a:noFill/>
        </p:spPr>
        <p:txBody>
          <a:bodyPr wrap="none" rtlCol="0">
            <a:spAutoFit/>
          </a:bodyPr>
          <a:lstStyle/>
          <a:p>
            <a:pPr algn="ctr"/>
            <a:endParaRPr lang="ru-RU" sz="2000" dirty="0" smtClean="0">
              <a:latin typeface="Arial" panose="020B0604020202020204" pitchFamily="34" charset="0"/>
              <a:cs typeface="Arial" panose="020B0604020202020204" pitchFamily="34" charset="0"/>
            </a:endParaRPr>
          </a:p>
          <a:p>
            <a:pPr algn="ctr"/>
            <a:endParaRPr lang="ru-RU" sz="2000" dirty="0">
              <a:latin typeface="Arial" panose="020B0604020202020204" pitchFamily="34" charset="0"/>
              <a:cs typeface="Arial" panose="020B0604020202020204" pitchFamily="34" charset="0"/>
            </a:endParaRPr>
          </a:p>
          <a:p>
            <a:pPr algn="ctr"/>
            <a:endParaRPr lang="ru-RU" sz="2000" dirty="0" smtClean="0">
              <a:latin typeface="Arial" panose="020B0604020202020204" pitchFamily="34" charset="0"/>
              <a:cs typeface="Arial" panose="020B0604020202020204" pitchFamily="34" charset="0"/>
            </a:endParaRPr>
          </a:p>
          <a:p>
            <a:pPr algn="ctr"/>
            <a:r>
              <a:rPr lang="ru-RU" sz="2000" dirty="0" smtClean="0">
                <a:latin typeface="Arial" panose="020B0604020202020204" pitchFamily="34" charset="0"/>
                <a:cs typeface="Arial" panose="020B0604020202020204" pitchFamily="34" charset="0"/>
              </a:rPr>
              <a:t>Автор: Социальный педагог, школьный педагог-психолог  </a:t>
            </a:r>
          </a:p>
          <a:p>
            <a:pPr algn="ctr"/>
            <a:r>
              <a:rPr lang="ru-RU" sz="2000" dirty="0" smtClean="0">
                <a:latin typeface="Arial" panose="020B0604020202020204" pitchFamily="34" charset="0"/>
                <a:cs typeface="Arial" panose="020B0604020202020204" pitchFamily="34" charset="0"/>
              </a:rPr>
              <a:t>  Журавель Светлана Алексеевна</a:t>
            </a:r>
          </a:p>
          <a:p>
            <a:pPr algn="ctr"/>
            <a:r>
              <a:rPr lang="ru-RU" sz="2000" dirty="0" smtClean="0">
                <a:latin typeface="Arial" panose="020B0604020202020204" pitchFamily="34" charset="0"/>
                <a:cs typeface="Arial" panose="020B0604020202020204" pitchFamily="34" charset="0"/>
              </a:rPr>
              <a:t>2020</a:t>
            </a:r>
            <a:endParaRPr lang="ru-RU" sz="2000"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246" y="3690940"/>
            <a:ext cx="333375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851176" y="980728"/>
            <a:ext cx="7288908" cy="1200329"/>
          </a:xfrm>
          <a:prstGeom prst="rect">
            <a:avLst/>
          </a:prstGeom>
        </p:spPr>
        <p:txBody>
          <a:bodyPr wrap="square">
            <a:spAutoFit/>
          </a:bodyPr>
          <a:lstStyle/>
          <a:p>
            <a:pPr algn="ctr"/>
            <a:r>
              <a:rPr lang="ru-RU" sz="2400" dirty="0">
                <a:latin typeface="Arial" panose="020B0604020202020204" pitchFamily="34" charset="0"/>
                <a:cs typeface="Arial" panose="020B0604020202020204" pitchFamily="34" charset="0"/>
              </a:rPr>
              <a:t>Лекторий для родителей </a:t>
            </a:r>
          </a:p>
          <a:p>
            <a:pPr algn="ctr"/>
            <a:r>
              <a:rPr lang="ru-RU" sz="2400" dirty="0">
                <a:latin typeface="Arial" panose="020B0604020202020204" pitchFamily="34" charset="0"/>
                <a:cs typeface="Arial" panose="020B0604020202020204" pitchFamily="34" charset="0"/>
              </a:rPr>
              <a:t>в рамках психолого-педагогического всеобуча</a:t>
            </a:r>
          </a:p>
          <a:p>
            <a:pPr algn="ct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223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474" y="188640"/>
            <a:ext cx="8784976" cy="1631216"/>
          </a:xfrm>
          <a:prstGeom prst="rect">
            <a:avLst/>
          </a:prstGeom>
          <a:noFill/>
        </p:spPr>
        <p:txBody>
          <a:bodyPr wrap="square" rtlCol="0">
            <a:spAutoFit/>
          </a:bodyPr>
          <a:lstStyle/>
          <a:p>
            <a:pPr algn="ctr"/>
            <a:r>
              <a:rPr lang="ru-RU" sz="3600" dirty="0"/>
              <a:t>Распространенные </a:t>
            </a:r>
            <a:r>
              <a:rPr lang="ru-RU" sz="3600" dirty="0" smtClean="0"/>
              <a:t>способы совершения подросткового суицида:</a:t>
            </a:r>
            <a:endParaRPr lang="ru-RU" sz="3600" dirty="0"/>
          </a:p>
          <a:p>
            <a:endParaRPr lang="ru-RU" sz="2800" dirty="0"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328" y="1460868"/>
            <a:ext cx="3057526" cy="165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653136"/>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8750" r="25417" b="2401"/>
          <a:stretch/>
        </p:blipFill>
        <p:spPr bwMode="auto">
          <a:xfrm>
            <a:off x="3056012" y="2759211"/>
            <a:ext cx="3009900" cy="2510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4263" t="22295" b="19372"/>
          <a:stretch/>
        </p:blipFill>
        <p:spPr bwMode="auto">
          <a:xfrm>
            <a:off x="6457478" y="1460868"/>
            <a:ext cx="2308448" cy="1658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0834" t="7778" b="7778"/>
          <a:stretch/>
        </p:blipFill>
        <p:spPr bwMode="auto">
          <a:xfrm>
            <a:off x="298328" y="4961776"/>
            <a:ext cx="2473472" cy="159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0420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13062" y="692696"/>
            <a:ext cx="5030160" cy="1323439"/>
          </a:xfrm>
          <a:prstGeom prst="rect">
            <a:avLst/>
          </a:prstGeom>
        </p:spPr>
        <p:txBody>
          <a:bodyPr wrap="none">
            <a:spAutoFit/>
          </a:bodyPr>
          <a:lstStyle/>
          <a:p>
            <a:r>
              <a:rPr lang="ru-RU" sz="4000" dirty="0" smtClean="0">
                <a:latin typeface="Arial" panose="020B0604020202020204" pitchFamily="34" charset="0"/>
                <a:cs typeface="Arial" panose="020B0604020202020204" pitchFamily="34" charset="0"/>
              </a:rPr>
              <a:t>Возможные мотивы </a:t>
            </a:r>
          </a:p>
          <a:p>
            <a:pPr algn="ctr"/>
            <a:r>
              <a:rPr lang="ru-RU" sz="4000" dirty="0" smtClean="0">
                <a:latin typeface="Arial" panose="020B0604020202020204" pitchFamily="34" charset="0"/>
                <a:cs typeface="Arial" panose="020B0604020202020204" pitchFamily="34" charset="0"/>
              </a:rPr>
              <a:t>(зачем, для чего?):</a:t>
            </a:r>
            <a:endParaRPr lang="ru-RU" sz="4000" dirty="0">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204" y="2204864"/>
            <a:ext cx="5747387" cy="428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583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71970" y="2924944"/>
            <a:ext cx="6105774" cy="707886"/>
          </a:xfrm>
          <a:prstGeom prst="rect">
            <a:avLst/>
          </a:prstGeom>
        </p:spPr>
        <p:txBody>
          <a:bodyPr wrap="none">
            <a:spAutoFit/>
          </a:bodyPr>
          <a:lstStyle/>
          <a:p>
            <a:pPr algn="ctr"/>
            <a:r>
              <a:rPr lang="ru-RU" sz="4000" dirty="0" smtClean="0">
                <a:latin typeface="Arial" panose="020B0604020202020204" pitchFamily="34" charset="0"/>
                <a:cs typeface="Arial" panose="020B0604020202020204" pitchFamily="34" charset="0"/>
              </a:rPr>
              <a:t>Кто подвержен суициду?</a:t>
            </a:r>
            <a:endParaRPr lang="ru-RU" sz="40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96" y="273646"/>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4097235"/>
            <a:ext cx="3552056" cy="236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628" y="4104367"/>
            <a:ext cx="3194992" cy="239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4990" y="273646"/>
            <a:ext cx="341194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659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0575" y="257200"/>
            <a:ext cx="4697696" cy="1754326"/>
          </a:xfrm>
          <a:prstGeom prst="rect">
            <a:avLst/>
          </a:prstGeom>
          <a:noFill/>
        </p:spPr>
        <p:txBody>
          <a:bodyPr wrap="none" rtlCol="0">
            <a:spAutoFit/>
          </a:bodyPr>
          <a:lstStyle/>
          <a:p>
            <a:pPr algn="ctr"/>
            <a:r>
              <a:rPr lang="ru-RU" sz="3600" dirty="0" smtClean="0">
                <a:latin typeface="Arial" panose="020B0604020202020204" pitchFamily="34" charset="0"/>
                <a:cs typeface="Arial" panose="020B0604020202020204" pitchFamily="34" charset="0"/>
              </a:rPr>
              <a:t>Суицид и время года</a:t>
            </a:r>
          </a:p>
          <a:p>
            <a:pPr algn="ctr"/>
            <a:r>
              <a:rPr lang="ru-RU" sz="3600" dirty="0">
                <a:latin typeface="Arial" panose="020B0604020202020204" pitchFamily="34" charset="0"/>
                <a:cs typeface="Arial" panose="020B0604020202020204" pitchFamily="34" charset="0"/>
              </a:rPr>
              <a:t>и</a:t>
            </a:r>
            <a:r>
              <a:rPr lang="ru-RU" sz="3600" dirty="0" smtClean="0">
                <a:latin typeface="Arial" panose="020B0604020202020204" pitchFamily="34" charset="0"/>
                <a:cs typeface="Arial" panose="020B0604020202020204" pitchFamily="34" charset="0"/>
              </a:rPr>
              <a:t>ли</a:t>
            </a:r>
          </a:p>
          <a:p>
            <a:pPr algn="ctr"/>
            <a:r>
              <a:rPr lang="ru-RU" sz="3600" dirty="0" smtClean="0">
                <a:latin typeface="Arial" panose="020B0604020202020204" pitchFamily="34" charset="0"/>
                <a:cs typeface="Arial" panose="020B0604020202020204" pitchFamily="34" charset="0"/>
              </a:rPr>
              <a:t>Осторожно: Весна!</a:t>
            </a:r>
            <a:endParaRPr lang="ru-RU" sz="3600"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11526"/>
            <a:ext cx="7351630" cy="4410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853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786" y="2839998"/>
            <a:ext cx="9172576" cy="707886"/>
          </a:xfrm>
          <a:prstGeom prst="rect">
            <a:avLst/>
          </a:prstGeom>
        </p:spPr>
        <p:txBody>
          <a:bodyPr wrap="none">
            <a:spAutoFit/>
          </a:bodyPr>
          <a:lstStyle/>
          <a:p>
            <a:r>
              <a:rPr lang="ru-RU" sz="4000" dirty="0" smtClean="0">
                <a:latin typeface="Arial" panose="020B0604020202020204" pitchFamily="34" charset="0"/>
                <a:cs typeface="Arial" panose="020B0604020202020204" pitchFamily="34" charset="0"/>
              </a:rPr>
              <a:t>Особенности подросткового суицида</a:t>
            </a:r>
            <a:endParaRPr lang="ru-RU" sz="400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62288"/>
            <a:ext cx="4444554" cy="2777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6074" y="227855"/>
            <a:ext cx="4148062" cy="259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039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820" y="1052736"/>
            <a:ext cx="8384651" cy="4401205"/>
          </a:xfrm>
          <a:prstGeom prst="rect">
            <a:avLst/>
          </a:prstGeom>
        </p:spPr>
        <p:txBody>
          <a:bodyPr wrap="square">
            <a:spAutoFit/>
          </a:bodyPr>
          <a:lstStyle/>
          <a:p>
            <a:pPr algn="ctr"/>
            <a:r>
              <a:rPr lang="ru-RU" sz="4000" dirty="0" smtClean="0">
                <a:latin typeface="Arial" panose="020B0604020202020204" pitchFamily="34" charset="0"/>
                <a:cs typeface="Arial" panose="020B0604020202020204" pitchFamily="34" charset="0"/>
              </a:rPr>
              <a:t>Признаки готовящегося самоубийства</a:t>
            </a:r>
          </a:p>
          <a:p>
            <a:pPr algn="ctr"/>
            <a:r>
              <a:rPr lang="ru-RU" sz="4000" dirty="0" smtClean="0">
                <a:latin typeface="Arial" panose="020B0604020202020204" pitchFamily="34" charset="0"/>
                <a:cs typeface="Arial" panose="020B0604020202020204" pitchFamily="34" charset="0"/>
              </a:rPr>
              <a:t>Если человек серьезно задумал совершить самоубийство, то обычно об этом нетрудно догадаться по ряду характерных признаков.</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570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628800"/>
            <a:ext cx="7465434" cy="3170099"/>
          </a:xfrm>
          <a:prstGeom prst="rect">
            <a:avLst/>
          </a:prstGeom>
          <a:noFill/>
        </p:spPr>
        <p:txBody>
          <a:bodyPr wrap="square" rtlCol="0">
            <a:spAutoFit/>
          </a:bodyPr>
          <a:lstStyle/>
          <a:p>
            <a:pPr algn="ctr"/>
            <a:r>
              <a:rPr lang="ru-RU" sz="4000" dirty="0" smtClean="0"/>
              <a:t>Признаки:</a:t>
            </a:r>
          </a:p>
          <a:p>
            <a:pPr algn="ctr"/>
            <a:endParaRPr lang="ru-RU" sz="4000" dirty="0" smtClean="0"/>
          </a:p>
          <a:p>
            <a:pPr algn="ctr"/>
            <a:r>
              <a:rPr lang="ru-RU" sz="4000" dirty="0" smtClean="0"/>
              <a:t>Словесные</a:t>
            </a:r>
          </a:p>
          <a:p>
            <a:pPr algn="ctr"/>
            <a:r>
              <a:rPr lang="ru-RU" sz="4000" dirty="0" smtClean="0"/>
              <a:t>Поведенческие</a:t>
            </a:r>
          </a:p>
          <a:p>
            <a:pPr algn="ctr"/>
            <a:r>
              <a:rPr lang="ru-RU" sz="4000" dirty="0" smtClean="0"/>
              <a:t>Ситуационные</a:t>
            </a:r>
            <a:endParaRPr lang="ru-RU" sz="4000" dirty="0"/>
          </a:p>
        </p:txBody>
      </p:sp>
    </p:spTree>
    <p:extLst>
      <p:ext uri="{BB962C8B-B14F-4D97-AF65-F5344CB8AC3E}">
        <p14:creationId xmlns:p14="http://schemas.microsoft.com/office/powerpoint/2010/main" val="302550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8027" y="1885672"/>
            <a:ext cx="7419916" cy="1323439"/>
          </a:xfrm>
          <a:prstGeom prst="rect">
            <a:avLst/>
          </a:prstGeom>
          <a:noFill/>
        </p:spPr>
        <p:txBody>
          <a:bodyPr wrap="none" rtlCol="0">
            <a:spAutoFit/>
          </a:bodyPr>
          <a:lstStyle/>
          <a:p>
            <a:pPr algn="ctr"/>
            <a:r>
              <a:rPr lang="ru-RU" sz="4000" dirty="0" smtClean="0">
                <a:latin typeface="Arial" panose="020B0604020202020204" pitchFamily="34" charset="0"/>
                <a:cs typeface="Arial" panose="020B0604020202020204" pitchFamily="34" charset="0"/>
              </a:rPr>
              <a:t>Профилактика подросткового </a:t>
            </a:r>
          </a:p>
          <a:p>
            <a:pPr algn="ctr"/>
            <a:r>
              <a:rPr lang="ru-RU" sz="4000" dirty="0" smtClean="0">
                <a:latin typeface="Arial" panose="020B0604020202020204" pitchFamily="34" charset="0"/>
                <a:cs typeface="Arial" panose="020B0604020202020204" pitchFamily="34" charset="0"/>
              </a:rPr>
              <a:t>суицидального поведения</a:t>
            </a:r>
            <a:endParaRPr lang="ru-RU" sz="40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262" y="3209111"/>
            <a:ext cx="2996698" cy="2247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209111"/>
            <a:ext cx="3464035" cy="259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4859523"/>
            <a:ext cx="2936354" cy="176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4985" y="333534"/>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292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5470" y="476672"/>
            <a:ext cx="6412333" cy="707886"/>
          </a:xfrm>
          <a:prstGeom prst="rect">
            <a:avLst/>
          </a:prstGeom>
          <a:noFill/>
        </p:spPr>
        <p:txBody>
          <a:bodyPr wrap="none" rtlCol="0">
            <a:spAutoFit/>
          </a:bodyPr>
          <a:lstStyle/>
          <a:p>
            <a:r>
              <a:rPr lang="ru-RU" sz="4000" dirty="0" smtClean="0">
                <a:latin typeface="Arial" panose="020B0604020202020204" pitchFamily="34" charset="0"/>
                <a:cs typeface="Arial" panose="020B0604020202020204" pitchFamily="34" charset="0"/>
              </a:rPr>
              <a:t>Учимся помогать ребёнку</a:t>
            </a:r>
            <a:endParaRPr lang="ru-RU" sz="4000" dirty="0">
              <a:latin typeface="Arial" panose="020B0604020202020204" pitchFamily="34" charset="0"/>
              <a:cs typeface="Arial" panose="020B0604020202020204" pitchFamily="34"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299" y="1359212"/>
            <a:ext cx="6679504" cy="500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793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396" y="1052736"/>
            <a:ext cx="8183651" cy="1323439"/>
          </a:xfrm>
          <a:prstGeom prst="rect">
            <a:avLst/>
          </a:prstGeom>
          <a:noFill/>
        </p:spPr>
        <p:txBody>
          <a:bodyPr wrap="none" rtlCol="0">
            <a:spAutoFit/>
          </a:bodyPr>
          <a:lstStyle/>
          <a:p>
            <a:pPr algn="ctr"/>
            <a:r>
              <a:rPr lang="ru-RU" sz="4000" dirty="0" smtClean="0">
                <a:latin typeface="Arial" panose="020B0604020202020204" pitchFamily="34" charset="0"/>
                <a:cs typeface="Arial" panose="020B0604020202020204" pitchFamily="34" charset="0"/>
              </a:rPr>
              <a:t>Куда можно обратиться </a:t>
            </a:r>
          </a:p>
          <a:p>
            <a:pPr algn="ctr"/>
            <a:r>
              <a:rPr lang="ru-RU" sz="4000" dirty="0" smtClean="0">
                <a:latin typeface="Arial" panose="020B0604020202020204" pitchFamily="34" charset="0"/>
                <a:cs typeface="Arial" panose="020B0604020202020204" pitchFamily="34" charset="0"/>
              </a:rPr>
              <a:t>за профессиональной помощью?</a:t>
            </a:r>
            <a:endParaRPr lang="ru-RU" sz="4000" dirty="0">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848" y="2636912"/>
            <a:ext cx="3425825"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723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908719"/>
            <a:ext cx="7354504" cy="5262979"/>
          </a:xfrm>
          <a:prstGeom prst="rect">
            <a:avLst/>
          </a:prstGeom>
        </p:spPr>
        <p:txBody>
          <a:bodyPr wrap="square">
            <a:spAutoFit/>
          </a:bodyPr>
          <a:lstStyle/>
          <a:p>
            <a:pPr algn="just"/>
            <a:r>
              <a:rPr lang="ru-RU" sz="2400" dirty="0" smtClean="0">
                <a:latin typeface="Arial" panose="020B0604020202020204" pitchFamily="34" charset="0"/>
                <a:cs typeface="Arial" panose="020B0604020202020204" pitchFamily="34" charset="0"/>
              </a:rPr>
              <a:t>Цель: Повышение психолого-просветительского уровня родителей с целью предотвращения подросткового суицида.</a:t>
            </a:r>
          </a:p>
          <a:p>
            <a:pPr algn="just"/>
            <a:r>
              <a:rPr lang="ru-RU" sz="2400" dirty="0" smtClean="0">
                <a:latin typeface="Arial" panose="020B0604020202020204" pitchFamily="34" charset="0"/>
                <a:cs typeface="Arial" panose="020B0604020202020204" pitchFamily="34" charset="0"/>
              </a:rPr>
              <a:t>Задачи:</a:t>
            </a:r>
          </a:p>
          <a:p>
            <a:pPr algn="just"/>
            <a:r>
              <a:rPr lang="ru-RU" sz="2400" dirty="0" smtClean="0">
                <a:latin typeface="Arial" panose="020B0604020202020204" pitchFamily="34" charset="0"/>
                <a:cs typeface="Arial" panose="020B0604020202020204" pitchFamily="34" charset="0"/>
              </a:rPr>
              <a:t>1.Создание условий для повышения психолого-педагогической грамотности родителей по теме «Подростковый суицид» (Причины, признаки, способы предотвращения).</a:t>
            </a:r>
          </a:p>
          <a:p>
            <a:pPr algn="just"/>
            <a:r>
              <a:rPr lang="ru-RU" sz="2400" dirty="0" smtClean="0">
                <a:latin typeface="Arial" panose="020B0604020202020204" pitchFamily="34" charset="0"/>
                <a:cs typeface="Arial" panose="020B0604020202020204" pitchFamily="34" charset="0"/>
              </a:rPr>
              <a:t>2. Создание условий для активизации детско-родительских (семейных) связей (отношений).</a:t>
            </a:r>
          </a:p>
          <a:p>
            <a:pPr algn="just"/>
            <a:r>
              <a:rPr lang="ru-RU" sz="2400" dirty="0" smtClean="0">
                <a:latin typeface="Arial" panose="020B0604020202020204" pitchFamily="34" charset="0"/>
                <a:cs typeface="Arial" panose="020B0604020202020204" pitchFamily="34" charset="0"/>
              </a:rPr>
              <a:t>3.Создание условий для закрепления осознанной грамотной модели поведения родителей  в сложной психологической ситуации, оказание помощи подростку.</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429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7501" y="-608525"/>
            <a:ext cx="8784976" cy="7478970"/>
          </a:xfrm>
          <a:prstGeom prst="rect">
            <a:avLst/>
          </a:prstGeom>
        </p:spPr>
        <p:txBody>
          <a:bodyPr wrap="square">
            <a:spAutoFit/>
          </a:bodyPr>
          <a:lstStyle/>
          <a:p>
            <a:pPr algn="ctr"/>
            <a:endParaRPr lang="ru-RU" sz="2400" dirty="0" smtClean="0">
              <a:latin typeface="Arial" panose="020B0604020202020204" pitchFamily="34" charset="0"/>
              <a:cs typeface="Arial" panose="020B0604020202020204" pitchFamily="34" charset="0"/>
            </a:endParaRPr>
          </a:p>
          <a:p>
            <a:pPr algn="ctr"/>
            <a:endParaRPr lang="ru-RU" sz="2400" dirty="0">
              <a:latin typeface="Arial" panose="020B0604020202020204" pitchFamily="34" charset="0"/>
              <a:cs typeface="Arial" panose="020B0604020202020204" pitchFamily="34" charset="0"/>
            </a:endParaRPr>
          </a:p>
          <a:p>
            <a:pPr algn="ctr"/>
            <a:r>
              <a:rPr lang="ru-RU" sz="3200" dirty="0" smtClean="0">
                <a:latin typeface="Arial" panose="020B0604020202020204" pitchFamily="34" charset="0"/>
                <a:cs typeface="Arial" panose="020B0604020202020204" pitchFamily="34" charset="0"/>
              </a:rPr>
              <a:t>Бесплатная </a:t>
            </a:r>
            <a:r>
              <a:rPr lang="ru-RU" sz="3200" dirty="0">
                <a:latin typeface="Arial" panose="020B0604020202020204" pitchFamily="34" charset="0"/>
                <a:cs typeface="Arial" panose="020B0604020202020204" pitchFamily="34" charset="0"/>
              </a:rPr>
              <a:t>психологическая помощь в </a:t>
            </a:r>
            <a:r>
              <a:rPr lang="ru-RU" sz="3200" dirty="0" smtClean="0">
                <a:latin typeface="Arial" panose="020B0604020202020204" pitchFamily="34" charset="0"/>
                <a:cs typeface="Arial" panose="020B0604020202020204" pitchFamily="34" charset="0"/>
              </a:rPr>
              <a:t>Ростове-на-Дону и ростовской области.</a:t>
            </a:r>
            <a:endParaRPr lang="ru-RU" sz="3200" dirty="0">
              <a:latin typeface="Arial" panose="020B0604020202020204" pitchFamily="34" charset="0"/>
              <a:cs typeface="Arial" panose="020B0604020202020204" pitchFamily="34" charset="0"/>
            </a:endParaRPr>
          </a:p>
          <a:p>
            <a:pPr algn="ctr"/>
            <a:r>
              <a:rPr lang="ru-RU" sz="3200" dirty="0">
                <a:latin typeface="Arial" panose="020B0604020202020204" pitchFamily="34" charset="0"/>
                <a:cs typeface="Arial" panose="020B0604020202020204" pitchFamily="34" charset="0"/>
              </a:rPr>
              <a:t>или Что делать, если трудно, плохо, срочно нужна консультация психолога, но финансовые трудности не позволяют за нее заплатить</a:t>
            </a:r>
            <a:r>
              <a:rPr lang="ru-RU" sz="3200" dirty="0" smtClean="0">
                <a:latin typeface="Arial" panose="020B0604020202020204" pitchFamily="34" charset="0"/>
                <a:cs typeface="Arial" panose="020B0604020202020204" pitchFamily="34" charset="0"/>
              </a:rPr>
              <a:t>?</a:t>
            </a:r>
          </a:p>
          <a:p>
            <a:pPr algn="just"/>
            <a:endParaRPr lang="ru-RU" sz="2000" dirty="0" smtClean="0">
              <a:latin typeface="Arial" panose="020B0604020202020204" pitchFamily="34" charset="0"/>
              <a:cs typeface="Arial" panose="020B0604020202020204" pitchFamily="34" charset="0"/>
            </a:endParaRPr>
          </a:p>
          <a:p>
            <a:pPr algn="just"/>
            <a:endParaRPr lang="ru-RU" sz="2000" dirty="0">
              <a:latin typeface="Arial" panose="020B0604020202020204" pitchFamily="34" charset="0"/>
              <a:cs typeface="Arial" panose="020B0604020202020204" pitchFamily="34" charset="0"/>
            </a:endParaRPr>
          </a:p>
          <a:p>
            <a:pPr algn="just"/>
            <a:r>
              <a:rPr lang="ru-RU" sz="2000" dirty="0" smtClean="0">
                <a:latin typeface="Arial" panose="020B0604020202020204" pitchFamily="34" charset="0"/>
                <a:cs typeface="Arial" panose="020B0604020202020204" pitchFamily="34" charset="0"/>
              </a:rPr>
              <a:t>1. Позвонить </a:t>
            </a:r>
            <a:r>
              <a:rPr lang="ru-RU" sz="2000" dirty="0">
                <a:latin typeface="Arial" panose="020B0604020202020204" pitchFamily="34" charset="0"/>
                <a:cs typeface="Arial" panose="020B0604020202020204" pitchFamily="34" charset="0"/>
              </a:rPr>
              <a:t>на Телефон Доверия – телефон экстренной психологической помощи</a:t>
            </a:r>
            <a:r>
              <a:rPr lang="ru-RU" sz="2000" dirty="0" smtClean="0">
                <a:latin typeface="Arial" panose="020B0604020202020204" pitchFamily="34" charset="0"/>
                <a:cs typeface="Arial" panose="020B0604020202020204" pitchFamily="34" charset="0"/>
              </a:rPr>
              <a:t>.  Существует </a:t>
            </a:r>
            <a:r>
              <a:rPr lang="ru-RU" sz="2000" dirty="0">
                <a:latin typeface="Arial" panose="020B0604020202020204" pitchFamily="34" charset="0"/>
                <a:cs typeface="Arial" panose="020B0604020202020204" pitchFamily="34" charset="0"/>
              </a:rPr>
              <a:t>несколько телефонов доверия, где обученные консультанты могут поговорить с Вами о самом наболевшем.</a:t>
            </a:r>
          </a:p>
          <a:p>
            <a:pPr algn="just"/>
            <a:endParaRPr lang="ru-RU" sz="2000" dirty="0" smtClean="0">
              <a:latin typeface="Arial" panose="020B0604020202020204" pitchFamily="34" charset="0"/>
              <a:cs typeface="Arial" panose="020B0604020202020204" pitchFamily="34" charset="0"/>
            </a:endParaRPr>
          </a:p>
          <a:p>
            <a:pPr algn="just"/>
            <a:r>
              <a:rPr lang="ru-RU" sz="2000" dirty="0" smtClean="0">
                <a:latin typeface="Arial" panose="020B0604020202020204" pitchFamily="34" charset="0"/>
                <a:cs typeface="Arial" panose="020B0604020202020204" pitchFamily="34" charset="0"/>
              </a:rPr>
              <a:t>Молодежный </a:t>
            </a:r>
            <a:r>
              <a:rPr lang="ru-RU" sz="2000" dirty="0">
                <a:latin typeface="Arial" panose="020B0604020202020204" pitchFamily="34" charset="0"/>
                <a:cs typeface="Arial" panose="020B0604020202020204" pitchFamily="34" charset="0"/>
              </a:rPr>
              <a:t>Телефон Доверия:   242-61-01.</a:t>
            </a:r>
          </a:p>
          <a:p>
            <a:pPr algn="just"/>
            <a:r>
              <a:rPr lang="ru-RU" sz="2000" dirty="0" smtClean="0">
                <a:latin typeface="Arial" panose="020B0604020202020204" pitchFamily="34" charset="0"/>
                <a:cs typeface="Arial" panose="020B0604020202020204" pitchFamily="34" charset="0"/>
              </a:rPr>
              <a:t>Несмотря </a:t>
            </a:r>
            <a:r>
              <a:rPr lang="ru-RU" sz="2000" dirty="0">
                <a:latin typeface="Arial" panose="020B0604020202020204" pitchFamily="34" charset="0"/>
                <a:cs typeface="Arial" panose="020B0604020202020204" pitchFamily="34" charset="0"/>
              </a:rPr>
              <a:t>на название сюда можно звонить в любом возрасте.</a:t>
            </a:r>
          </a:p>
          <a:p>
            <a:pPr algn="just"/>
            <a:r>
              <a:rPr lang="ru-RU" sz="2000" dirty="0" smtClean="0">
                <a:latin typeface="Arial" panose="020B0604020202020204" pitchFamily="34" charset="0"/>
                <a:cs typeface="Arial" panose="020B0604020202020204" pitchFamily="34" charset="0"/>
              </a:rPr>
              <a:t>Телефон </a:t>
            </a:r>
            <a:r>
              <a:rPr lang="ru-RU" sz="2000" dirty="0">
                <a:latin typeface="Arial" panose="020B0604020202020204" pitchFamily="34" charset="0"/>
                <a:cs typeface="Arial" panose="020B0604020202020204" pitchFamily="34" charset="0"/>
              </a:rPr>
              <a:t>Доверия Городской: 267-93-04.</a:t>
            </a:r>
          </a:p>
          <a:p>
            <a:pPr algn="just"/>
            <a:r>
              <a:rPr lang="ru-RU" sz="2000" dirty="0" smtClean="0">
                <a:latin typeface="Arial" panose="020B0604020202020204" pitchFamily="34" charset="0"/>
                <a:cs typeface="Arial" panose="020B0604020202020204" pitchFamily="34" charset="0"/>
              </a:rPr>
              <a:t>Телефон </a:t>
            </a:r>
            <a:r>
              <a:rPr lang="ru-RU" sz="2000" dirty="0">
                <a:latin typeface="Arial" panose="020B0604020202020204" pitchFamily="34" charset="0"/>
                <a:cs typeface="Arial" panose="020B0604020202020204" pitchFamily="34" charset="0"/>
              </a:rPr>
              <a:t>Доверия: 223-41-41.</a:t>
            </a:r>
          </a:p>
          <a:p>
            <a:pPr algn="just"/>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693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06" y="167730"/>
            <a:ext cx="8928992" cy="6555641"/>
          </a:xfrm>
          <a:prstGeom prst="rect">
            <a:avLst/>
          </a:prstGeom>
        </p:spPr>
        <p:txBody>
          <a:bodyPr wrap="square">
            <a:spAutoFit/>
          </a:bodyPr>
          <a:lstStyle/>
          <a:p>
            <a:r>
              <a:rPr lang="ru-RU" sz="2000" dirty="0">
                <a:latin typeface="Arial" panose="020B0604020202020204" pitchFamily="34" charset="0"/>
                <a:cs typeface="Arial" panose="020B0604020202020204" pitchFamily="34" charset="0"/>
              </a:rPr>
              <a:t>2. Записаться на бесплатный прием в один из государственных психологических центров города. </a:t>
            </a:r>
          </a:p>
          <a:p>
            <a:r>
              <a:rPr lang="ru-RU" sz="2000" dirty="0" smtClean="0">
                <a:latin typeface="Arial" panose="020B0604020202020204" pitchFamily="34" charset="0"/>
                <a:cs typeface="Arial" panose="020B0604020202020204" pitchFamily="34" charset="0"/>
              </a:rPr>
              <a:t>Областной </a:t>
            </a:r>
            <a:r>
              <a:rPr lang="ru-RU" sz="2000" dirty="0">
                <a:latin typeface="Arial" panose="020B0604020202020204" pitchFamily="34" charset="0"/>
                <a:cs typeface="Arial" panose="020B0604020202020204" pitchFamily="34" charset="0"/>
              </a:rPr>
              <a:t>центр социальной помощи семье и детям.</a:t>
            </a:r>
          </a:p>
          <a:p>
            <a:r>
              <a:rPr lang="ru-RU" sz="2000" dirty="0" smtClean="0">
                <a:latin typeface="Arial" panose="020B0604020202020204" pitchFamily="34" charset="0"/>
                <a:cs typeface="Arial" panose="020B0604020202020204" pitchFamily="34" charset="0"/>
              </a:rPr>
              <a:t>Ростов-на-Дону</a:t>
            </a:r>
            <a:r>
              <a:rPr lang="ru-RU" sz="2000" dirty="0">
                <a:latin typeface="Arial" panose="020B0604020202020204" pitchFamily="34" charset="0"/>
                <a:cs typeface="Arial" panose="020B0604020202020204" pitchFamily="34" charset="0"/>
              </a:rPr>
              <a:t>, пер. Островского </a:t>
            </a:r>
            <a:r>
              <a:rPr lang="ru-RU" sz="2000" dirty="0" smtClean="0">
                <a:latin typeface="Arial" panose="020B0604020202020204" pitchFamily="34" charset="0"/>
                <a:cs typeface="Arial" panose="020B0604020202020204" pitchFamily="34" charset="0"/>
              </a:rPr>
              <a:t>105. Телефон</a:t>
            </a:r>
            <a:r>
              <a:rPr lang="ru-RU" sz="2000" dirty="0">
                <a:latin typeface="Arial" panose="020B0604020202020204" pitchFamily="34" charset="0"/>
                <a:cs typeface="Arial" panose="020B0604020202020204" pitchFamily="34" charset="0"/>
              </a:rPr>
              <a:t>: 267-05-15, 267-05-04</a:t>
            </a:r>
          </a:p>
          <a:p>
            <a:endParaRPr lang="ru-RU" sz="2000" dirty="0" smtClean="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Областной </a:t>
            </a:r>
            <a:r>
              <a:rPr lang="ru-RU" sz="2000" dirty="0">
                <a:latin typeface="Arial" panose="020B0604020202020204" pitchFamily="34" charset="0"/>
                <a:cs typeface="Arial" panose="020B0604020202020204" pitchFamily="34" charset="0"/>
              </a:rPr>
              <a:t>центр психолого-педагогической реабилитации и коррекции, ГУ</a:t>
            </a:r>
            <a:r>
              <a:rPr lang="ru-RU" sz="2000" dirty="0" smtClean="0">
                <a:latin typeface="Arial" panose="020B0604020202020204" pitchFamily="34" charset="0"/>
                <a:cs typeface="Arial" panose="020B0604020202020204" pitchFamily="34" charset="0"/>
              </a:rPr>
              <a:t>. Ростов-на-Дону</a:t>
            </a:r>
            <a:r>
              <a:rPr lang="ru-RU" sz="2000" dirty="0">
                <a:latin typeface="Arial" panose="020B0604020202020204" pitchFamily="34" charset="0"/>
                <a:cs typeface="Arial" panose="020B0604020202020204" pitchFamily="34" charset="0"/>
              </a:rPr>
              <a:t>, Малюгиной ул., </a:t>
            </a:r>
            <a:r>
              <a:rPr lang="ru-RU" sz="2000" dirty="0" smtClean="0">
                <a:latin typeface="Arial" panose="020B0604020202020204" pitchFamily="34" charset="0"/>
                <a:cs typeface="Arial" panose="020B0604020202020204" pitchFamily="34" charset="0"/>
              </a:rPr>
              <a:t>214.Телефон</a:t>
            </a:r>
            <a:r>
              <a:rPr lang="ru-RU" sz="2000" dirty="0">
                <a:latin typeface="Arial" panose="020B0604020202020204" pitchFamily="34" charset="0"/>
                <a:cs typeface="Arial" panose="020B0604020202020204" pitchFamily="34" charset="0"/>
              </a:rPr>
              <a:t>:  (863) 264-17-92</a:t>
            </a:r>
            <a:r>
              <a:rPr lang="ru-RU" sz="2000" dirty="0" smtClean="0">
                <a:latin typeface="Arial" panose="020B0604020202020204" pitchFamily="34" charset="0"/>
                <a:cs typeface="Arial" panose="020B0604020202020204" pitchFamily="34" charset="0"/>
              </a:rPr>
              <a:t>,(8 63</a:t>
            </a:r>
            <a:r>
              <a:rPr lang="ru-RU" sz="2000" dirty="0">
                <a:latin typeface="Arial" panose="020B0604020202020204" pitchFamily="34" charset="0"/>
                <a:cs typeface="Arial" panose="020B0604020202020204" pitchFamily="34" charset="0"/>
              </a:rPr>
              <a:t>) 264-34-71 медико-психологическая консультация</a:t>
            </a:r>
          </a:p>
          <a:p>
            <a:endParaRPr lang="ru-RU" sz="2000" dirty="0" smtClean="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Центр </a:t>
            </a:r>
            <a:r>
              <a:rPr lang="ru-RU" sz="2000" dirty="0">
                <a:latin typeface="Arial" panose="020B0604020202020204" pitchFamily="34" charset="0"/>
                <a:cs typeface="Arial" panose="020B0604020202020204" pitchFamily="34" charset="0"/>
              </a:rPr>
              <a:t>диагностики и консультирования города Ростова-на-Дону для детей, нуждающихся в психолого-педагогической и медико-социальной </a:t>
            </a:r>
            <a:r>
              <a:rPr lang="ru-RU" sz="2000" dirty="0" smtClean="0">
                <a:latin typeface="Arial" panose="020B0604020202020204" pitchFamily="34" charset="0"/>
                <a:cs typeface="Arial" panose="020B0604020202020204" pitchFamily="34" charset="0"/>
              </a:rPr>
              <a:t>помощи. Ростов-на-Дону</a:t>
            </a:r>
            <a:r>
              <a:rPr lang="ru-RU" sz="2000" dirty="0">
                <a:latin typeface="Arial" panose="020B0604020202020204" pitchFamily="34" charset="0"/>
                <a:cs typeface="Arial" panose="020B0604020202020204" pitchFamily="34" charset="0"/>
              </a:rPr>
              <a:t>, Ленина ул., </a:t>
            </a:r>
            <a:r>
              <a:rPr lang="ru-RU" sz="2000" dirty="0" smtClean="0">
                <a:latin typeface="Arial" panose="020B0604020202020204" pitchFamily="34" charset="0"/>
                <a:cs typeface="Arial" panose="020B0604020202020204" pitchFamily="34" charset="0"/>
              </a:rPr>
              <a:t>44/2.Телефон</a:t>
            </a:r>
            <a:r>
              <a:rPr lang="ru-RU" sz="2000" dirty="0">
                <a:latin typeface="Arial" panose="020B0604020202020204" pitchFamily="34" charset="0"/>
                <a:cs typeface="Arial" panose="020B0604020202020204" pitchFamily="34" charset="0"/>
              </a:rPr>
              <a:t>:  (863) 245-52-23</a:t>
            </a:r>
          </a:p>
          <a:p>
            <a:r>
              <a:rPr lang="ru-RU" sz="2000" dirty="0" smtClean="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863) 262-47-93 профилактический отдел, </a:t>
            </a:r>
            <a:r>
              <a:rPr lang="ru-RU" sz="2000" dirty="0" err="1">
                <a:latin typeface="Arial" panose="020B0604020202020204" pitchFamily="34" charset="0"/>
                <a:cs typeface="Arial" panose="020B0604020202020204" pitchFamily="34" charset="0"/>
              </a:rPr>
              <a:t>Б.Садовая</a:t>
            </a:r>
            <a:r>
              <a:rPr lang="ru-RU" sz="2000" dirty="0">
                <a:latin typeface="Arial" panose="020B0604020202020204" pitchFamily="34" charset="0"/>
                <a:cs typeface="Arial" panose="020B0604020202020204" pitchFamily="34" charset="0"/>
              </a:rPr>
              <a:t> ул., 53, дом пионеров</a:t>
            </a:r>
          </a:p>
          <a:p>
            <a:endParaRPr lang="ru-RU" sz="2000" dirty="0" smtClean="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Реабилитационный </a:t>
            </a:r>
            <a:r>
              <a:rPr lang="ru-RU" sz="2000" dirty="0">
                <a:latin typeface="Arial" panose="020B0604020202020204" pitchFamily="34" charset="0"/>
                <a:cs typeface="Arial" panose="020B0604020202020204" pitchFamily="34" charset="0"/>
              </a:rPr>
              <a:t>центр для неблагополучных семей, </a:t>
            </a:r>
            <a:r>
              <a:rPr lang="ru-RU" sz="2000" dirty="0" smtClean="0">
                <a:latin typeface="Arial" panose="020B0604020202020204" pitchFamily="34" charset="0"/>
                <a:cs typeface="Arial" panose="020B0604020202020204" pitchFamily="34" charset="0"/>
              </a:rPr>
              <a:t>несовершеннолетних </a:t>
            </a:r>
            <a:r>
              <a:rPr lang="ru-RU" sz="2000" dirty="0">
                <a:latin typeface="Arial" panose="020B0604020202020204" pitchFamily="34" charset="0"/>
                <a:cs typeface="Arial" panose="020B0604020202020204" pitchFamily="34" charset="0"/>
              </a:rPr>
              <a:t>детей и подростков</a:t>
            </a:r>
            <a:r>
              <a:rPr lang="ru-RU" sz="2000" dirty="0" smtClean="0">
                <a:latin typeface="Arial" panose="020B0604020202020204" pitchFamily="34" charset="0"/>
                <a:cs typeface="Arial" panose="020B0604020202020204" pitchFamily="34" charset="0"/>
              </a:rPr>
              <a:t>. Ростов-на-Дону</a:t>
            </a:r>
            <a:r>
              <a:rPr lang="ru-RU" sz="2000" dirty="0">
                <a:latin typeface="Arial" panose="020B0604020202020204" pitchFamily="34" charset="0"/>
                <a:cs typeface="Arial" panose="020B0604020202020204" pitchFamily="34" charset="0"/>
              </a:rPr>
              <a:t>, Алмазная ул., </a:t>
            </a:r>
            <a:r>
              <a:rPr lang="ru-RU" sz="2000" dirty="0" smtClean="0">
                <a:latin typeface="Arial" panose="020B0604020202020204" pitchFamily="34" charset="0"/>
                <a:cs typeface="Arial" panose="020B0604020202020204" pitchFamily="34" charset="0"/>
              </a:rPr>
              <a:t>4. Телефон</a:t>
            </a:r>
            <a:r>
              <a:rPr lang="ru-RU" sz="2000" dirty="0">
                <a:latin typeface="Arial" panose="020B0604020202020204" pitchFamily="34" charset="0"/>
                <a:cs typeface="Arial" panose="020B0604020202020204" pitchFamily="34" charset="0"/>
              </a:rPr>
              <a:t>: 267-31-33.</a:t>
            </a:r>
          </a:p>
          <a:p>
            <a:endParaRPr lang="ru-RU" sz="2000" dirty="0" smtClean="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Областной </a:t>
            </a:r>
            <a:r>
              <a:rPr lang="ru-RU" sz="2000" dirty="0">
                <a:latin typeface="Arial" panose="020B0604020202020204" pitchFamily="34" charset="0"/>
                <a:cs typeface="Arial" panose="020B0604020202020204" pitchFamily="34" charset="0"/>
              </a:rPr>
              <a:t>центр планирования Семьи</a:t>
            </a:r>
            <a:r>
              <a:rPr lang="ru-RU" sz="2000" dirty="0" smtClean="0">
                <a:latin typeface="Arial" panose="020B0604020202020204" pitchFamily="34" charset="0"/>
                <a:cs typeface="Arial" panose="020B0604020202020204" pitchFamily="34" charset="0"/>
              </a:rPr>
              <a:t>. Ростов-на-Дону</a:t>
            </a:r>
            <a:r>
              <a:rPr lang="ru-RU" sz="2000" dirty="0">
                <a:latin typeface="Arial" panose="020B0604020202020204" pitchFamily="34" charset="0"/>
                <a:cs typeface="Arial" panose="020B0604020202020204" pitchFamily="34" charset="0"/>
              </a:rPr>
              <a:t>, Московская 59.</a:t>
            </a:r>
          </a:p>
          <a:p>
            <a:r>
              <a:rPr lang="ru-RU" sz="2000" dirty="0" smtClean="0">
                <a:latin typeface="Arial" panose="020B0604020202020204" pitchFamily="34" charset="0"/>
                <a:cs typeface="Arial" panose="020B0604020202020204" pitchFamily="34" charset="0"/>
              </a:rPr>
              <a:t>Телефон</a:t>
            </a:r>
            <a:r>
              <a:rPr lang="ru-RU" sz="2000" dirty="0">
                <a:latin typeface="Arial" panose="020B0604020202020204" pitchFamily="34" charset="0"/>
                <a:cs typeface="Arial" panose="020B0604020202020204" pitchFamily="34" charset="0"/>
              </a:rPr>
              <a:t>: 262-04-33</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755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274838"/>
            <a:ext cx="8352928" cy="4893647"/>
          </a:xfrm>
          <a:prstGeom prst="rect">
            <a:avLst/>
          </a:prstGeom>
        </p:spPr>
        <p:txBody>
          <a:bodyPr wrap="square">
            <a:spAutoFit/>
          </a:bodyPr>
          <a:lstStyle/>
          <a:p>
            <a:pPr algn="ctr"/>
            <a:r>
              <a:rPr lang="ru-RU" sz="4000" dirty="0">
                <a:latin typeface="Arial" panose="020B0604020202020204" pitchFamily="34" charset="0"/>
                <a:cs typeface="Arial" panose="020B0604020202020204" pitchFamily="34" charset="0"/>
              </a:rPr>
              <a:t>„Смысла жизни не существует, мне придётся самому создавать его!“ —  </a:t>
            </a:r>
            <a:endParaRPr lang="ru-RU" sz="4000" dirty="0" smtClean="0">
              <a:latin typeface="Arial" panose="020B0604020202020204" pitchFamily="34" charset="0"/>
              <a:cs typeface="Arial" panose="020B0604020202020204" pitchFamily="34" charset="0"/>
            </a:endParaRPr>
          </a:p>
          <a:p>
            <a:pPr algn="r"/>
            <a:r>
              <a:rPr lang="ru-RU" sz="4000"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Жан-Поль Шарль </a:t>
            </a:r>
            <a:r>
              <a:rPr lang="ru-RU" sz="2400" dirty="0" err="1">
                <a:latin typeface="Arial" panose="020B0604020202020204" pitchFamily="34" charset="0"/>
                <a:cs typeface="Arial" panose="020B0604020202020204" pitchFamily="34" charset="0"/>
              </a:rPr>
              <a:t>Эма́р</a:t>
            </a:r>
            <a:r>
              <a:rPr lang="ru-RU" sz="2400" dirty="0">
                <a:latin typeface="Arial" panose="020B0604020202020204" pitchFamily="34" charset="0"/>
                <a:cs typeface="Arial" panose="020B0604020202020204" pitchFamily="34" charset="0"/>
              </a:rPr>
              <a:t> Сартр </a:t>
            </a:r>
            <a:endParaRPr lang="ru-RU" sz="2400" dirty="0" smtClean="0">
              <a:latin typeface="Arial" panose="020B0604020202020204" pitchFamily="34" charset="0"/>
              <a:cs typeface="Arial" panose="020B0604020202020204" pitchFamily="34" charset="0"/>
            </a:endParaRPr>
          </a:p>
          <a:p>
            <a:pPr algn="r"/>
            <a:endParaRPr lang="ru-RU" sz="2400" dirty="0">
              <a:latin typeface="Arial" panose="020B0604020202020204" pitchFamily="34" charset="0"/>
              <a:cs typeface="Arial" panose="020B0604020202020204" pitchFamily="34" charset="0"/>
            </a:endParaRPr>
          </a:p>
          <a:p>
            <a:pPr algn="r"/>
            <a:r>
              <a:rPr lang="ru-RU" sz="2400" dirty="0" smtClean="0">
                <a:latin typeface="Arial" panose="020B0604020202020204" pitchFamily="34" charset="0"/>
                <a:cs typeface="Arial" panose="020B0604020202020204" pitchFamily="34" charset="0"/>
              </a:rPr>
              <a:t> (французский </a:t>
            </a:r>
            <a:r>
              <a:rPr lang="ru-RU" sz="2400" dirty="0">
                <a:latin typeface="Arial" panose="020B0604020202020204" pitchFamily="34" charset="0"/>
                <a:cs typeface="Arial" panose="020B0604020202020204" pitchFamily="34" charset="0"/>
              </a:rPr>
              <a:t>философ</a:t>
            </a:r>
            <a:r>
              <a:rPr lang="ru-RU" sz="2400" dirty="0" smtClean="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писатель, драматург и эссеист, </a:t>
            </a:r>
            <a:r>
              <a:rPr lang="ru-RU" sz="2400" dirty="0" smtClean="0">
                <a:latin typeface="Arial" panose="020B0604020202020204" pitchFamily="34" charset="0"/>
                <a:cs typeface="Arial" panose="020B0604020202020204" pitchFamily="34" charset="0"/>
              </a:rPr>
              <a:t>педагог).</a:t>
            </a:r>
            <a:endParaRPr lang="ru-RU" sz="2400" dirty="0">
              <a:latin typeface="Arial" panose="020B0604020202020204" pitchFamily="34" charset="0"/>
              <a:cs typeface="Arial" panose="020B0604020202020204" pitchFamily="34" charset="0"/>
            </a:endParaRPr>
          </a:p>
          <a:p>
            <a:pPr algn="ctr"/>
            <a:endParaRPr lang="ru-RU" sz="4000" dirty="0">
              <a:latin typeface="Arial" panose="020B0604020202020204" pitchFamily="34" charset="0"/>
              <a:cs typeface="Arial" panose="020B0604020202020204" pitchFamily="34" charset="0"/>
            </a:endParaRPr>
          </a:p>
          <a:p>
            <a:pPr algn="ctr"/>
            <a:endParaRPr lang="ru-RU" sz="4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00" r="8909"/>
          <a:stretch/>
        </p:blipFill>
        <p:spPr bwMode="auto">
          <a:xfrm>
            <a:off x="323528" y="188640"/>
            <a:ext cx="2007853" cy="2086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089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196752"/>
            <a:ext cx="8280920" cy="4401205"/>
          </a:xfrm>
          <a:prstGeom prst="rect">
            <a:avLst/>
          </a:prstGeom>
        </p:spPr>
        <p:txBody>
          <a:bodyPr wrap="square">
            <a:spAutoFit/>
          </a:bodyPr>
          <a:lstStyle/>
          <a:p>
            <a:pPr algn="ctr"/>
            <a:r>
              <a:rPr lang="ru-RU" sz="4000" dirty="0" smtClean="0">
                <a:latin typeface="Arial" panose="020B0604020202020204" pitchFamily="34" charset="0"/>
                <a:cs typeface="Arial" panose="020B0604020202020204" pitchFamily="34" charset="0"/>
              </a:rPr>
              <a:t>P.S. Проанализируйте отношения с детьми.</a:t>
            </a:r>
          </a:p>
          <a:p>
            <a:pPr algn="ctr"/>
            <a:r>
              <a:rPr lang="ru-RU" sz="4000" dirty="0" smtClean="0">
                <a:latin typeface="Arial" panose="020B0604020202020204" pitchFamily="34" charset="0"/>
                <a:cs typeface="Arial" panose="020B0604020202020204" pitchFamily="34" charset="0"/>
              </a:rPr>
              <a:t>       Будьте внимательны к ним, их словам и поступкам </a:t>
            </a:r>
          </a:p>
          <a:p>
            <a:pPr algn="ctr"/>
            <a:endParaRPr lang="ru-RU" sz="4000" dirty="0">
              <a:latin typeface="Arial" panose="020B0604020202020204" pitchFamily="34" charset="0"/>
              <a:cs typeface="Arial" panose="020B0604020202020204" pitchFamily="34" charset="0"/>
            </a:endParaRPr>
          </a:p>
          <a:p>
            <a:pPr algn="ctr"/>
            <a:r>
              <a:rPr lang="ru-RU" sz="4000" dirty="0" smtClean="0">
                <a:latin typeface="Arial" panose="020B0604020202020204" pitchFamily="34" charset="0"/>
                <a:cs typeface="Arial" panose="020B0604020202020204" pitchFamily="34" charset="0"/>
              </a:rPr>
              <a:t>и</a:t>
            </a:r>
          </a:p>
          <a:p>
            <a:pPr algn="ctr"/>
            <a:r>
              <a:rPr lang="ru-RU" sz="4000" dirty="0" smtClean="0">
                <a:latin typeface="Arial" panose="020B0604020202020204" pitchFamily="34" charset="0"/>
                <a:cs typeface="Arial" panose="020B0604020202020204" pitchFamily="34" charset="0"/>
              </a:rPr>
              <a:t>       </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958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401" y="260648"/>
            <a:ext cx="8848191" cy="707886"/>
          </a:xfrm>
          <a:prstGeom prst="rect">
            <a:avLst/>
          </a:prstGeom>
        </p:spPr>
        <p:txBody>
          <a:bodyPr wrap="none">
            <a:spAutoFit/>
          </a:bodyPr>
          <a:lstStyle/>
          <a:p>
            <a:r>
              <a:rPr lang="ru-RU" sz="4000" dirty="0">
                <a:latin typeface="Arial" panose="020B0604020202020204" pitchFamily="34" charset="0"/>
                <a:cs typeface="Arial" panose="020B0604020202020204" pitchFamily="34" charset="0"/>
              </a:rPr>
              <a:t>Не жалейте любви для своих </a:t>
            </a:r>
            <a:r>
              <a:rPr lang="ru-RU" sz="4000" dirty="0" smtClean="0">
                <a:latin typeface="Arial" panose="020B0604020202020204" pitchFamily="34" charset="0"/>
                <a:cs typeface="Arial" panose="020B0604020202020204" pitchFamily="34" charset="0"/>
              </a:rPr>
              <a:t>детей!</a:t>
            </a:r>
            <a:endParaRPr lang="ru-RU" sz="4000"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076" y="968534"/>
            <a:ext cx="7560840" cy="5670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3099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20" y="1606980"/>
            <a:ext cx="354584" cy="461665"/>
          </a:xfrm>
          <a:prstGeom prst="rect">
            <a:avLst/>
          </a:prstGeom>
          <a:noFill/>
        </p:spPr>
        <p:txBody>
          <a:bodyPr wrap="none" rtlCol="0">
            <a:spAutoFit/>
          </a:bodyPr>
          <a:lstStyle/>
          <a:p>
            <a:r>
              <a:rPr lang="ru-RU" sz="2400" dirty="0" smtClean="0">
                <a:latin typeface="Arial" panose="020B0604020202020204" pitchFamily="34" charset="0"/>
                <a:cs typeface="Arial" panose="020B0604020202020204" pitchFamily="34" charset="0"/>
              </a:rPr>
              <a:t>. </a:t>
            </a:r>
            <a:endParaRPr lang="ru-RU" sz="2400" dirty="0">
              <a:latin typeface="Arial" panose="020B0604020202020204" pitchFamily="34" charset="0"/>
              <a:cs typeface="Arial" panose="020B0604020202020204" pitchFamily="34" charset="0"/>
            </a:endParaRPr>
          </a:p>
        </p:txBody>
      </p:sp>
      <p:sp>
        <p:nvSpPr>
          <p:cNvPr id="4" name="Прямоугольник 3"/>
          <p:cNvSpPr/>
          <p:nvPr/>
        </p:nvSpPr>
        <p:spPr>
          <a:xfrm>
            <a:off x="275282" y="14585"/>
            <a:ext cx="8567538" cy="2800767"/>
          </a:xfrm>
          <a:prstGeom prst="rect">
            <a:avLst/>
          </a:prstGeom>
          <a:noFill/>
        </p:spPr>
        <p:txBody>
          <a:bodyPr wrap="none" lIns="91440" tIns="45720" rIns="91440" bIns="45720">
            <a:spAutoFit/>
          </a:bodyPr>
          <a:lstStyle/>
          <a:p>
            <a:pPr algn="ctr"/>
            <a:r>
              <a:rPr 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r>
              <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Самое </a:t>
            </a:r>
            <a:r>
              <a:rPr 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важное</a:t>
            </a:r>
          </a:p>
          <a:p>
            <a:pPr algn="ctr"/>
            <a:r>
              <a:rPr 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r>
              <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в жизни каждого родителя – </a:t>
            </a:r>
            <a:endParaRPr 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a:p>
            <a:pPr algn="ctr"/>
            <a:r>
              <a:rPr lang="ru-RU"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жизнь </a:t>
            </a:r>
            <a:r>
              <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его </a:t>
            </a:r>
            <a:r>
              <a:rPr 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ребенка!</a:t>
            </a:r>
            <a:endParaRPr lang="ru-RU"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551" y="2809174"/>
            <a:ext cx="5715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825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0215" y="1268760"/>
            <a:ext cx="5187601" cy="4524315"/>
          </a:xfrm>
          <a:prstGeom prst="rect">
            <a:avLst/>
          </a:prstGeom>
          <a:noFill/>
        </p:spPr>
        <p:txBody>
          <a:bodyPr wrap="square" rtlCol="0">
            <a:spAutoFit/>
          </a:bodyPr>
          <a:lstStyle/>
          <a:p>
            <a:pPr algn="ctr"/>
            <a:r>
              <a:rPr lang="ru-RU" sz="3600" dirty="0">
                <a:latin typeface="Arial" panose="020B0604020202020204" pitchFamily="34" charset="0"/>
                <a:cs typeface="Arial" panose="020B0604020202020204" pitchFamily="34" charset="0"/>
              </a:rPr>
              <a:t>«Каждые сорок секунд где-то в мире умирает человек, совершая самоубийство, </a:t>
            </a:r>
            <a:endParaRPr lang="ru-RU" sz="3600" dirty="0" smtClean="0">
              <a:latin typeface="Arial" panose="020B0604020202020204" pitchFamily="34" charset="0"/>
              <a:cs typeface="Arial" panose="020B0604020202020204" pitchFamily="34" charset="0"/>
            </a:endParaRPr>
          </a:p>
          <a:p>
            <a:pPr algn="ctr"/>
            <a:r>
              <a:rPr lang="ru-RU" sz="3600" dirty="0" smtClean="0">
                <a:latin typeface="Arial" panose="020B0604020202020204" pitchFamily="34" charset="0"/>
                <a:cs typeface="Arial" panose="020B0604020202020204" pitchFamily="34" charset="0"/>
              </a:rPr>
              <a:t>и </a:t>
            </a:r>
            <a:r>
              <a:rPr lang="ru-RU" sz="3600" dirty="0">
                <a:latin typeface="Arial" panose="020B0604020202020204" pitchFamily="34" charset="0"/>
                <a:cs typeface="Arial" panose="020B0604020202020204" pitchFamily="34" charset="0"/>
              </a:rPr>
              <a:t>ещё чаще кто-то предпринимает попытку свести счёты с жизнью».</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279" r="28704"/>
          <a:stretch/>
        </p:blipFill>
        <p:spPr bwMode="auto">
          <a:xfrm>
            <a:off x="251520" y="396632"/>
            <a:ext cx="3409951" cy="3603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544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032" y="1268760"/>
            <a:ext cx="8712968" cy="5262979"/>
          </a:xfrm>
          <a:prstGeom prst="rect">
            <a:avLst/>
          </a:prstGeom>
          <a:noFill/>
        </p:spPr>
        <p:txBody>
          <a:bodyPr wrap="square" rtlCol="0">
            <a:spAutoFit/>
          </a:bodyPr>
          <a:lstStyle/>
          <a:p>
            <a:r>
              <a:rPr lang="ru-RU" sz="2800" dirty="0">
                <a:latin typeface="Arial" panose="020B0604020202020204" pitchFamily="34" charset="0"/>
                <a:cs typeface="Arial" panose="020B0604020202020204" pitchFamily="34" charset="0"/>
              </a:rPr>
              <a:t>По официальной статистике, каждый год </a:t>
            </a:r>
            <a:r>
              <a:rPr lang="ru-RU" sz="2800" dirty="0" smtClean="0">
                <a:latin typeface="Arial" panose="020B0604020202020204" pitchFamily="34" charset="0"/>
                <a:cs typeface="Arial" panose="020B0604020202020204" pitchFamily="34" charset="0"/>
              </a:rPr>
              <a:t>заканчивают </a:t>
            </a:r>
            <a:r>
              <a:rPr lang="ru-RU" sz="2800" dirty="0">
                <a:latin typeface="Arial" panose="020B0604020202020204" pitchFamily="34" charset="0"/>
                <a:cs typeface="Arial" panose="020B0604020202020204" pitchFamily="34" charset="0"/>
              </a:rPr>
              <a:t>жизнь самоубийством</a:t>
            </a:r>
          </a:p>
          <a:p>
            <a:endParaRPr lang="ru-RU" sz="2800" dirty="0">
              <a:latin typeface="Arial" panose="020B0604020202020204" pitchFamily="34" charset="0"/>
              <a:cs typeface="Arial" panose="020B0604020202020204" pitchFamily="34" charset="0"/>
            </a:endParaRPr>
          </a:p>
          <a:p>
            <a:r>
              <a:rPr lang="ru-RU" sz="2800" dirty="0">
                <a:latin typeface="Arial" panose="020B0604020202020204" pitchFamily="34" charset="0"/>
                <a:cs typeface="Arial" panose="020B0604020202020204" pitchFamily="34" charset="0"/>
              </a:rPr>
              <a:t>1 100 000 человек  среди них: </a:t>
            </a:r>
          </a:p>
          <a:p>
            <a:r>
              <a:rPr lang="ru-RU" sz="2800" dirty="0" smtClean="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350 тысяч китайцев, </a:t>
            </a:r>
          </a:p>
          <a:p>
            <a:r>
              <a:rPr lang="ru-RU" sz="2800" dirty="0" smtClean="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110 тысяч индийцев, </a:t>
            </a:r>
          </a:p>
          <a:p>
            <a:r>
              <a:rPr lang="ru-RU" sz="2800" dirty="0" smtClean="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55 тысяч русских </a:t>
            </a:r>
          </a:p>
          <a:p>
            <a:r>
              <a:rPr lang="ru-RU" sz="2800" dirty="0" smtClean="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31 тысяча американцев </a:t>
            </a:r>
          </a:p>
          <a:p>
            <a:r>
              <a:rPr lang="ru-RU" sz="2800" dirty="0" smtClean="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30 тысяч японцев </a:t>
            </a:r>
          </a:p>
          <a:p>
            <a:r>
              <a:rPr lang="ru-RU" sz="2800" dirty="0" smtClean="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12 тысяч украинцев </a:t>
            </a:r>
          </a:p>
          <a:p>
            <a:r>
              <a:rPr lang="ru-RU" sz="2800" dirty="0" smtClean="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10 тысяч французов...</a:t>
            </a:r>
          </a:p>
          <a:p>
            <a:endParaRPr lang="ru-RU" sz="2800" dirty="0">
              <a:latin typeface="Arial" panose="020B0604020202020204" pitchFamily="34" charset="0"/>
              <a:cs typeface="Arial" panose="020B0604020202020204" pitchFamily="34" charset="0"/>
            </a:endParaRPr>
          </a:p>
        </p:txBody>
      </p:sp>
      <p:sp>
        <p:nvSpPr>
          <p:cNvPr id="3" name="TextBox 2"/>
          <p:cNvSpPr txBox="1"/>
          <p:nvPr/>
        </p:nvSpPr>
        <p:spPr>
          <a:xfrm>
            <a:off x="1549802" y="314871"/>
            <a:ext cx="6483378" cy="769441"/>
          </a:xfrm>
          <a:prstGeom prst="rect">
            <a:avLst/>
          </a:prstGeom>
          <a:noFill/>
        </p:spPr>
        <p:txBody>
          <a:bodyPr wrap="none" rtlCol="0">
            <a:spAutoFit/>
          </a:bodyPr>
          <a:lstStyle/>
          <a:p>
            <a:r>
              <a:rPr lang="ru-RU" sz="4400" dirty="0" smtClean="0">
                <a:latin typeface="Arial" panose="020B0604020202020204" pitchFamily="34" charset="0"/>
                <a:cs typeface="Arial" panose="020B0604020202020204" pitchFamily="34" charset="0"/>
              </a:rPr>
              <a:t>Статистические данные</a:t>
            </a:r>
            <a:endParaRPr lang="ru-RU"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984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3303104"/>
            <a:ext cx="5896166" cy="923330"/>
          </a:xfrm>
          <a:prstGeom prst="rect">
            <a:avLst/>
          </a:prstGeom>
          <a:noFill/>
        </p:spPr>
        <p:txBody>
          <a:bodyPr wrap="none" lIns="91440" tIns="45720" rIns="91440" bIns="45720">
            <a:spAutoFit/>
          </a:bodyPr>
          <a:lstStyle/>
          <a:p>
            <a:pPr algn="ct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Что такое суицид</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258" y="806186"/>
            <a:ext cx="3429004" cy="3429004"/>
          </a:xfrm>
          <a:prstGeom prst="rect">
            <a:avLst/>
          </a:prstGeom>
        </p:spPr>
      </p:pic>
    </p:spTree>
    <p:extLst>
      <p:ext uri="{BB962C8B-B14F-4D97-AF65-F5344CB8AC3E}">
        <p14:creationId xmlns:p14="http://schemas.microsoft.com/office/powerpoint/2010/main" val="3717242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0796" y="262941"/>
            <a:ext cx="8064896" cy="4001095"/>
          </a:xfrm>
          <a:prstGeom prst="rect">
            <a:avLst/>
          </a:prstGeom>
        </p:spPr>
        <p:txBody>
          <a:bodyPr wrap="square">
            <a:spAutoFit/>
          </a:bodyPr>
          <a:lstStyle/>
          <a:p>
            <a:pPr algn="ctr"/>
            <a:r>
              <a:rPr lang="ru-RU" sz="4000" dirty="0" smtClean="0">
                <a:latin typeface="Arial" panose="020B0604020202020204" pitchFamily="34" charset="0"/>
                <a:cs typeface="Arial" panose="020B0604020202020204" pitchFamily="34" charset="0"/>
              </a:rPr>
              <a:t>Различают следующие типы суицидального поведения: </a:t>
            </a:r>
          </a:p>
          <a:p>
            <a:endParaRPr lang="ru-RU" dirty="0"/>
          </a:p>
          <a:p>
            <a:endParaRPr lang="ru-RU" dirty="0" smtClean="0"/>
          </a:p>
          <a:p>
            <a:pPr marL="285750" indent="-285750">
              <a:buFont typeface="Arial" panose="020B0604020202020204" pitchFamily="34" charset="0"/>
              <a:buChar char="•"/>
            </a:pPr>
            <a:r>
              <a:rPr lang="ru-RU" sz="2800" dirty="0" smtClean="0">
                <a:latin typeface="Arial" panose="020B0604020202020204" pitchFamily="34" charset="0"/>
                <a:cs typeface="Arial" panose="020B0604020202020204" pitchFamily="34" charset="0"/>
              </a:rPr>
              <a:t>Демонстративное суицидальное поведение </a:t>
            </a:r>
          </a:p>
          <a:p>
            <a:pPr marL="285750" indent="-285750">
              <a:buFont typeface="Arial" panose="020B0604020202020204" pitchFamily="34" charset="0"/>
              <a:buChar char="•"/>
            </a:pPr>
            <a:r>
              <a:rPr lang="ru-RU" sz="2800" dirty="0" smtClean="0">
                <a:latin typeface="Arial" panose="020B0604020202020204" pitchFamily="34" charset="0"/>
                <a:cs typeface="Arial" panose="020B0604020202020204" pitchFamily="34" charset="0"/>
              </a:rPr>
              <a:t>Аффективное суицидальное поведение </a:t>
            </a:r>
          </a:p>
          <a:p>
            <a:pPr marL="285750" indent="-285750">
              <a:buFont typeface="Arial" panose="020B0604020202020204" pitchFamily="34" charset="0"/>
              <a:buChar char="•"/>
            </a:pPr>
            <a:r>
              <a:rPr lang="ru-RU" sz="2800" dirty="0" smtClean="0">
                <a:latin typeface="Arial" panose="020B0604020202020204" pitchFamily="34" charset="0"/>
                <a:cs typeface="Arial" panose="020B0604020202020204" pitchFamily="34" charset="0"/>
              </a:rPr>
              <a:t>Истинное суицидальное поведение</a:t>
            </a:r>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endParaRPr lang="ru-RU" dirty="0" smtClean="0"/>
          </a:p>
          <a:p>
            <a:endParaRPr lang="ru-RU"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933056"/>
            <a:ext cx="3715308" cy="247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363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94892" y="332656"/>
            <a:ext cx="6318448" cy="6001643"/>
          </a:xfrm>
          <a:prstGeom prst="rect">
            <a:avLst/>
          </a:prstGeom>
        </p:spPr>
        <p:txBody>
          <a:bodyPr wrap="square">
            <a:spAutoFit/>
          </a:bodyPr>
          <a:lstStyle/>
          <a:p>
            <a:pPr algn="ctr"/>
            <a:r>
              <a:rPr lang="ru-RU" sz="4000" dirty="0" smtClean="0">
                <a:latin typeface="Arial" panose="020B0604020202020204" pitchFamily="34" charset="0"/>
                <a:cs typeface="Arial" panose="020B0604020202020204" pitchFamily="34" charset="0"/>
              </a:rPr>
              <a:t>Динамика развития суицидального поведения</a:t>
            </a:r>
          </a:p>
          <a:p>
            <a:pPr algn="ctr"/>
            <a:endParaRPr lang="ru-RU" sz="2400" dirty="0">
              <a:latin typeface="Arial" panose="020B0604020202020204" pitchFamily="34" charset="0"/>
              <a:cs typeface="Arial" panose="020B0604020202020204" pitchFamily="34" charset="0"/>
            </a:endParaRPr>
          </a:p>
          <a:p>
            <a:pPr algn="ctr"/>
            <a:r>
              <a:rPr lang="ru-RU" sz="2400" dirty="0" smtClean="0">
                <a:latin typeface="Arial" panose="020B0604020202020204" pitchFamily="34" charset="0"/>
                <a:cs typeface="Arial" panose="020B0604020202020204" pitchFamily="34" charset="0"/>
              </a:rPr>
              <a:t>На сегодняшний день педагоги-психологи выделяют 3 стадии развития суицидального поведения:</a:t>
            </a:r>
          </a:p>
          <a:p>
            <a:pPr algn="ctr"/>
            <a:endParaRPr lang="ru-RU" sz="2400" dirty="0" smtClean="0">
              <a:latin typeface="Arial" panose="020B0604020202020204" pitchFamily="34" charset="0"/>
              <a:cs typeface="Arial" panose="020B0604020202020204" pitchFamily="34" charset="0"/>
            </a:endParaRPr>
          </a:p>
          <a:p>
            <a:pPr algn="ctr"/>
            <a:r>
              <a:rPr lang="ru-RU" sz="2400" dirty="0" smtClean="0">
                <a:latin typeface="Arial" panose="020B0604020202020204" pitchFamily="34" charset="0"/>
                <a:cs typeface="Arial" panose="020B0604020202020204" pitchFamily="34" charset="0"/>
              </a:rPr>
              <a:t>Первая стадия - стадия вопросов о смерти и смысле жизни. </a:t>
            </a:r>
          </a:p>
          <a:p>
            <a:pPr algn="ctr"/>
            <a:r>
              <a:rPr lang="ru-RU" sz="2400" dirty="0" smtClean="0">
                <a:latin typeface="Arial" panose="020B0604020202020204" pitchFamily="34" charset="0"/>
                <a:cs typeface="Arial" panose="020B0604020202020204" pitchFamily="34" charset="0"/>
              </a:rPr>
              <a:t>Вторая стадия - это суицидальные замыслы. </a:t>
            </a:r>
          </a:p>
          <a:p>
            <a:pPr algn="ctr"/>
            <a:r>
              <a:rPr lang="ru-RU" sz="2400" dirty="0" smtClean="0">
                <a:latin typeface="Arial" panose="020B0604020202020204" pitchFamily="34" charset="0"/>
                <a:cs typeface="Arial" panose="020B0604020202020204" pitchFamily="34" charset="0"/>
              </a:rPr>
              <a:t>Третья стадия - суицидальные намерения и собственно суицидальная попытка. </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051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72350"/>
            <a:ext cx="8784976" cy="1323439"/>
          </a:xfrm>
          <a:prstGeom prst="rect">
            <a:avLst/>
          </a:prstGeom>
        </p:spPr>
        <p:txBody>
          <a:bodyPr wrap="square">
            <a:spAutoFit/>
          </a:bodyPr>
          <a:lstStyle/>
          <a:p>
            <a:pPr algn="ctr"/>
            <a:r>
              <a:rPr lang="ru-RU" sz="4000" dirty="0" smtClean="0">
                <a:latin typeface="Arial" panose="020B0604020202020204" pitchFamily="34" charset="0"/>
                <a:cs typeface="Arial" panose="020B0604020202020204" pitchFamily="34" charset="0"/>
              </a:rPr>
              <a:t>Причины подросткового суицида</a:t>
            </a:r>
          </a:p>
          <a:p>
            <a:pPr algn="ctr"/>
            <a:r>
              <a:rPr lang="ru-RU" sz="4000" dirty="0" smtClean="0">
                <a:latin typeface="Arial" panose="020B0604020202020204" pitchFamily="34" charset="0"/>
                <a:cs typeface="Arial" panose="020B0604020202020204" pitchFamily="34" charset="0"/>
              </a:rPr>
              <a:t> </a:t>
            </a:r>
            <a:r>
              <a:rPr lang="ru-RU" sz="3200" dirty="0" smtClean="0">
                <a:latin typeface="Arial" panose="020B0604020202020204" pitchFamily="34" charset="0"/>
                <a:cs typeface="Arial" panose="020B0604020202020204" pitchFamily="34" charset="0"/>
              </a:rPr>
              <a:t>(почему?)</a:t>
            </a:r>
            <a:endParaRPr lang="ru-RU" sz="3200" dirty="0">
              <a:latin typeface="Arial" panose="020B0604020202020204" pitchFamily="34" charset="0"/>
              <a:cs typeface="Arial" panose="020B0604020202020204" pitchFamily="34" charset="0"/>
            </a:endParaRPr>
          </a:p>
        </p:txBody>
      </p:sp>
      <p:sp>
        <p:nvSpPr>
          <p:cNvPr id="3" name="TextBox 2"/>
          <p:cNvSpPr txBox="1"/>
          <p:nvPr/>
        </p:nvSpPr>
        <p:spPr>
          <a:xfrm>
            <a:off x="179512" y="857151"/>
            <a:ext cx="8784976" cy="6001643"/>
          </a:xfrm>
          <a:prstGeom prst="rect">
            <a:avLst/>
          </a:prstGeom>
          <a:noFill/>
        </p:spPr>
        <p:txBody>
          <a:bodyPr wrap="square" rtlCol="0">
            <a:spAutoFit/>
          </a:bodyPr>
          <a:lstStyle/>
          <a:p>
            <a:endParaRPr lang="ru-RU" sz="2400" dirty="0"/>
          </a:p>
          <a:p>
            <a:r>
              <a:rPr lang="ru-RU" sz="2400" dirty="0" smtClean="0"/>
              <a:t>- </a:t>
            </a:r>
            <a:r>
              <a:rPr lang="ru-RU" sz="2400" dirty="0"/>
              <a:t>дисгармония в семье (ссоры с родителями, скандалы родителей между собой, их развод, насилие в семье, смерть кого–либо из близких родственников);</a:t>
            </a:r>
          </a:p>
          <a:p>
            <a:r>
              <a:rPr lang="ru-RU" sz="2400" dirty="0" smtClean="0"/>
              <a:t>- </a:t>
            </a:r>
            <a:r>
              <a:rPr lang="ru-RU" sz="2400" dirty="0"/>
              <a:t>трудности в школе (плохая успеваемость, проблемы в общении со сверстниками, конфликты с учителями);</a:t>
            </a:r>
          </a:p>
          <a:p>
            <a:r>
              <a:rPr lang="ru-RU" sz="2400" dirty="0" smtClean="0"/>
              <a:t>- </a:t>
            </a:r>
            <a:r>
              <a:rPr lang="ru-RU" sz="2400" dirty="0"/>
              <a:t>проблемы интимно-сексуальной сферы (расставание с любимым человеком или его измена);</a:t>
            </a:r>
          </a:p>
          <a:p>
            <a:r>
              <a:rPr lang="ru-RU" sz="2400" dirty="0" smtClean="0"/>
              <a:t>- </a:t>
            </a:r>
            <a:r>
              <a:rPr lang="ru-RU" sz="2400" dirty="0" err="1" smtClean="0"/>
              <a:t>аддиктивное</a:t>
            </a:r>
            <a:r>
              <a:rPr lang="ru-RU" sz="2400" dirty="0" smtClean="0"/>
              <a:t> </a:t>
            </a:r>
            <a:r>
              <a:rPr lang="ru-RU" sz="2400" dirty="0"/>
              <a:t>поведение (употребление алкоголя, наркотиков, </a:t>
            </a:r>
            <a:r>
              <a:rPr lang="ru-RU" sz="2400" dirty="0" err="1"/>
              <a:t>психоактивных</a:t>
            </a:r>
            <a:r>
              <a:rPr lang="ru-RU" sz="2400" dirty="0"/>
              <a:t> веществ);</a:t>
            </a:r>
          </a:p>
          <a:p>
            <a:r>
              <a:rPr lang="ru-RU" sz="2400" dirty="0" smtClean="0"/>
              <a:t>- </a:t>
            </a:r>
            <a:r>
              <a:rPr lang="ru-RU" sz="2400" dirty="0"/>
              <a:t>игровая и интернет-зависимость;</a:t>
            </a:r>
          </a:p>
          <a:p>
            <a:r>
              <a:rPr lang="ru-RU" sz="2400" dirty="0" smtClean="0"/>
              <a:t>- </a:t>
            </a:r>
            <a:r>
              <a:rPr lang="ru-RU" sz="2400" dirty="0"/>
              <a:t>незрелость личности и определенные черты характера (слабохарактерность, импульсивность, внушаемость, подражание телевидению);</a:t>
            </a:r>
          </a:p>
          <a:p>
            <a:r>
              <a:rPr lang="ru-RU" sz="2400" dirty="0" smtClean="0"/>
              <a:t>- </a:t>
            </a:r>
            <a:r>
              <a:rPr lang="ru-RU" sz="2400" dirty="0"/>
              <a:t>частое попадание ребенка в стрессовые ситуации, затяжное депрессивное состояние подростка.</a:t>
            </a:r>
          </a:p>
        </p:txBody>
      </p:sp>
    </p:spTree>
    <p:extLst>
      <p:ext uri="{BB962C8B-B14F-4D97-AF65-F5344CB8AC3E}">
        <p14:creationId xmlns:p14="http://schemas.microsoft.com/office/powerpoint/2010/main" val="35356138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679</TotalTime>
  <Words>4530</Words>
  <Application>Microsoft Office PowerPoint</Application>
  <PresentationFormat>Экран (4:3)</PresentationFormat>
  <Paragraphs>322</Paragraphs>
  <Slides>24</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Базовая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Света</dc:creator>
  <cp:lastModifiedBy>Света</cp:lastModifiedBy>
  <cp:revision>46</cp:revision>
  <dcterms:created xsi:type="dcterms:W3CDTF">2019-07-28T17:31:49Z</dcterms:created>
  <dcterms:modified xsi:type="dcterms:W3CDTF">2020-11-18T21:02:19Z</dcterms:modified>
</cp:coreProperties>
</file>